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0" r:id="rId3"/>
    <p:sldId id="263" r:id="rId4"/>
    <p:sldId id="301" r:id="rId5"/>
    <p:sldId id="264" r:id="rId6"/>
    <p:sldId id="257" r:id="rId7"/>
    <p:sldId id="258" r:id="rId8"/>
    <p:sldId id="261" r:id="rId9"/>
    <p:sldId id="259" r:id="rId10"/>
    <p:sldId id="278" r:id="rId11"/>
    <p:sldId id="279" r:id="rId12"/>
    <p:sldId id="300" r:id="rId13"/>
    <p:sldId id="299" r:id="rId14"/>
    <p:sldId id="284" r:id="rId15"/>
    <p:sldId id="292" r:id="rId16"/>
    <p:sldId id="295" r:id="rId17"/>
    <p:sldId id="296" r:id="rId18"/>
    <p:sldId id="297" r:id="rId19"/>
    <p:sldId id="298" r:id="rId20"/>
    <p:sldId id="281" r:id="rId21"/>
    <p:sldId id="282" r:id="rId22"/>
    <p:sldId id="283"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Standridge" initials="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EAC"/>
    <a:srgbClr val="30A86D"/>
    <a:srgbClr val="2CA98C"/>
    <a:srgbClr val="29A6AA"/>
    <a:srgbClr val="2583AB"/>
    <a:srgbClr val="34A751"/>
    <a:srgbClr val="2E7DE1"/>
    <a:srgbClr val="C5BEB7"/>
    <a:srgbClr val="F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46" autoAdjust="0"/>
  </p:normalViewPr>
  <p:slideViewPr>
    <p:cSldViewPr>
      <p:cViewPr varScale="1">
        <p:scale>
          <a:sx n="68" d="100"/>
          <a:sy n="68" d="100"/>
        </p:scale>
        <p:origin x="181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43614-8BFE-4476-8CBF-CF025E02171A}" type="datetimeFigureOut">
              <a:rPr lang="en-US" smtClean="0"/>
              <a:t>3/4/2015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25890-6C13-4A91-9759-64357E3FBD03}" type="slidenum">
              <a:rPr lang="en-US" smtClean="0"/>
              <a:t>‹#›</a:t>
            </a:fld>
            <a:endParaRPr lang="en-US" dirty="0"/>
          </a:p>
        </p:txBody>
      </p:sp>
    </p:spTree>
    <p:extLst>
      <p:ext uri="{BB962C8B-B14F-4D97-AF65-F5344CB8AC3E}">
        <p14:creationId xmlns:p14="http://schemas.microsoft.com/office/powerpoint/2010/main" val="401341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TiO</a:t>
            </a:r>
            <a:r>
              <a:rPr lang="en-US" baseline="-25000" dirty="0" smtClean="0"/>
              <a:t>2</a:t>
            </a:r>
            <a:r>
              <a:rPr lang="en-US" baseline="0" dirty="0" smtClean="0"/>
              <a:t> is data rich – 1</a:t>
            </a:r>
            <a:r>
              <a:rPr lang="en-US" baseline="30000" dirty="0" smtClean="0"/>
              <a:t>st</a:t>
            </a:r>
            <a:r>
              <a:rPr lang="en-US" baseline="0" dirty="0" smtClean="0"/>
              <a:t> generation material. </a:t>
            </a:r>
            <a:r>
              <a:rPr lang="en-US" baseline="0" dirty="0" err="1" smtClean="0"/>
              <a:t>CdSe</a:t>
            </a:r>
            <a:r>
              <a:rPr lang="en-US" baseline="0" dirty="0" smtClean="0"/>
              <a:t>-sensitized TiO</a:t>
            </a:r>
            <a:r>
              <a:rPr lang="en-US" baseline="-25000" dirty="0" smtClean="0"/>
              <a:t>2</a:t>
            </a:r>
            <a:r>
              <a:rPr lang="en-US" baseline="0" dirty="0" smtClean="0"/>
              <a:t> is data poor – a horizon material. </a:t>
            </a:r>
            <a:endParaRPr lang="en-US" dirty="0"/>
          </a:p>
        </p:txBody>
      </p:sp>
      <p:sp>
        <p:nvSpPr>
          <p:cNvPr id="4" name="Slide Number Placeholder 3"/>
          <p:cNvSpPr>
            <a:spLocks noGrp="1"/>
          </p:cNvSpPr>
          <p:nvPr>
            <p:ph type="sldNum" sz="quarter" idx="10"/>
          </p:nvPr>
        </p:nvSpPr>
        <p:spPr/>
        <p:txBody>
          <a:bodyPr/>
          <a:lstStyle/>
          <a:p>
            <a:fld id="{1CE25890-6C13-4A91-9759-64357E3FBD03}" type="slidenum">
              <a:rPr lang="en-US" smtClean="0"/>
              <a:t>6</a:t>
            </a:fld>
            <a:endParaRPr lang="en-US" dirty="0"/>
          </a:p>
        </p:txBody>
      </p:sp>
    </p:spTree>
    <p:extLst>
      <p:ext uri="{BB962C8B-B14F-4D97-AF65-F5344CB8AC3E}">
        <p14:creationId xmlns:p14="http://schemas.microsoft.com/office/powerpoint/2010/main" val="124922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25890-6C13-4A91-9759-64357E3FBD03}" type="slidenum">
              <a:rPr lang="en-US" smtClean="0"/>
              <a:t>7</a:t>
            </a:fld>
            <a:endParaRPr lang="en-US" dirty="0"/>
          </a:p>
        </p:txBody>
      </p:sp>
    </p:spTree>
    <p:extLst>
      <p:ext uri="{BB962C8B-B14F-4D97-AF65-F5344CB8AC3E}">
        <p14:creationId xmlns:p14="http://schemas.microsoft.com/office/powerpoint/2010/main" val="372280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25890-6C13-4A91-9759-64357E3FBD03}" type="slidenum">
              <a:rPr lang="en-US" smtClean="0"/>
              <a:t>8</a:t>
            </a:fld>
            <a:endParaRPr lang="en-US" dirty="0"/>
          </a:p>
        </p:txBody>
      </p:sp>
    </p:spTree>
    <p:extLst>
      <p:ext uri="{BB962C8B-B14F-4D97-AF65-F5344CB8AC3E}">
        <p14:creationId xmlns:p14="http://schemas.microsoft.com/office/powerpoint/2010/main" val="63273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questions than</a:t>
            </a:r>
            <a:r>
              <a:rPr lang="en-US" baseline="0" dirty="0" smtClean="0"/>
              <a:t> time. Incentivizing quantity over quality.</a:t>
            </a:r>
            <a:endParaRPr lang="en-US" dirty="0"/>
          </a:p>
        </p:txBody>
      </p:sp>
      <p:sp>
        <p:nvSpPr>
          <p:cNvPr id="4" name="Slide Number Placeholder 3"/>
          <p:cNvSpPr>
            <a:spLocks noGrp="1"/>
          </p:cNvSpPr>
          <p:nvPr>
            <p:ph type="sldNum" sz="quarter" idx="10"/>
          </p:nvPr>
        </p:nvSpPr>
        <p:spPr/>
        <p:txBody>
          <a:bodyPr/>
          <a:lstStyle/>
          <a:p>
            <a:fld id="{1CE25890-6C13-4A91-9759-64357E3FBD03}" type="slidenum">
              <a:rPr lang="en-US" smtClean="0"/>
              <a:t>9</a:t>
            </a:fld>
            <a:endParaRPr lang="en-US" dirty="0"/>
          </a:p>
        </p:txBody>
      </p:sp>
    </p:spTree>
    <p:extLst>
      <p:ext uri="{BB962C8B-B14F-4D97-AF65-F5344CB8AC3E}">
        <p14:creationId xmlns:p14="http://schemas.microsoft.com/office/powerpoint/2010/main" val="128971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Items for discussion </a:t>
            </a:r>
            <a:r>
              <a:rPr lang="en-US" sz="1200" kern="1200" smtClean="0">
                <a:solidFill>
                  <a:schemeClr val="tx1"/>
                </a:solidFill>
                <a:effectLst/>
                <a:latin typeface="+mn-lt"/>
                <a:ea typeface="+mn-ea"/>
                <a:cs typeface="+mn-cs"/>
              </a:rPr>
              <a:t>during plenary</a:t>
            </a:r>
            <a:r>
              <a:rPr lang="en-US" sz="1200" kern="1200" baseline="0" smtClean="0">
                <a:solidFill>
                  <a:schemeClr val="tx1"/>
                </a:solidFill>
                <a:effectLst/>
                <a:latin typeface="+mn-lt"/>
                <a:ea typeface="+mn-ea"/>
                <a:cs typeface="+mn-cs"/>
              </a:rPr>
              <a:t> talks:</a:t>
            </a:r>
            <a:endParaRPr lang="en-US" sz="1200" kern="120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Differences in perspectives from American and European participants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Justifications for top-line numbers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no answer is possible for top-line numbers, what critical information would be needed in the next 6 months to answer the questions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risk management support do you recommend</a:t>
            </a:r>
          </a:p>
          <a:p>
            <a:endParaRPr lang="en-US" dirty="0"/>
          </a:p>
        </p:txBody>
      </p:sp>
      <p:sp>
        <p:nvSpPr>
          <p:cNvPr id="4" name="Slide Number Placeholder 3"/>
          <p:cNvSpPr>
            <a:spLocks noGrp="1"/>
          </p:cNvSpPr>
          <p:nvPr>
            <p:ph type="sldNum" sz="quarter" idx="10"/>
          </p:nvPr>
        </p:nvSpPr>
        <p:spPr/>
        <p:txBody>
          <a:bodyPr/>
          <a:lstStyle/>
          <a:p>
            <a:fld id="{1CE25890-6C13-4A91-9759-64357E3FBD03}" type="slidenum">
              <a:rPr lang="en-US" smtClean="0"/>
              <a:t>21</a:t>
            </a:fld>
            <a:endParaRPr lang="en-US" dirty="0"/>
          </a:p>
        </p:txBody>
      </p:sp>
    </p:spTree>
    <p:extLst>
      <p:ext uri="{BB962C8B-B14F-4D97-AF65-F5344CB8AC3E}">
        <p14:creationId xmlns:p14="http://schemas.microsoft.com/office/powerpoint/2010/main" val="127132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NanoEHS Scrimmage activity and Plenary #1 will take place in another room. Participants will move to that room over the coffee break. It is a very short walk across a bridge. </a:t>
            </a:r>
          </a:p>
          <a:p>
            <a:endParaRPr lang="en-US" baseline="0" dirty="0" smtClean="0"/>
          </a:p>
          <a:p>
            <a:r>
              <a:rPr lang="en-US" baseline="0" dirty="0" smtClean="0"/>
              <a:t>After lunch, participants will </a:t>
            </a:r>
            <a:r>
              <a:rPr lang="en-US" baseline="0" dirty="0" err="1" smtClean="0"/>
              <a:t>reture</a:t>
            </a:r>
            <a:r>
              <a:rPr lang="en-US" baseline="0" dirty="0" smtClean="0"/>
              <a:t> to the original room </a:t>
            </a:r>
            <a:r>
              <a:rPr lang="en-US" baseline="0" smtClean="0"/>
              <a:t>for Plenary #2.</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E25890-6C13-4A91-9759-64357E3FBD03}" type="slidenum">
              <a:rPr lang="en-US" smtClean="0"/>
              <a:t>22</a:t>
            </a:fld>
            <a:endParaRPr lang="en-US" dirty="0"/>
          </a:p>
        </p:txBody>
      </p:sp>
    </p:spTree>
    <p:extLst>
      <p:ext uri="{BB962C8B-B14F-4D97-AF65-F5344CB8AC3E}">
        <p14:creationId xmlns:p14="http://schemas.microsoft.com/office/powerpoint/2010/main" val="53404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392625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63590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299061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161903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187537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267333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151476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266470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100564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218639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A36E8-34C0-4828-8B44-DEC11CAF2AA0}" type="datetimeFigureOut">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20EEB-C9AD-4398-BE28-AAA0CDB0B8A1}" type="slidenum">
              <a:rPr lang="en-US" smtClean="0"/>
              <a:t>‹#›</a:t>
            </a:fld>
            <a:endParaRPr lang="en-US" dirty="0"/>
          </a:p>
        </p:txBody>
      </p:sp>
    </p:spTree>
    <p:extLst>
      <p:ext uri="{BB962C8B-B14F-4D97-AF65-F5344CB8AC3E}">
        <p14:creationId xmlns:p14="http://schemas.microsoft.com/office/powerpoint/2010/main" val="427612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A36E8-34C0-4828-8B44-DEC11CAF2AA0}" type="datetimeFigureOut">
              <a:rPr lang="en-US" smtClean="0"/>
              <a:t>3/4/2015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20EEB-C9AD-4398-BE28-AAA0CDB0B8A1}" type="slidenum">
              <a:rPr lang="en-US" smtClean="0"/>
              <a:t>‹#›</a:t>
            </a:fld>
            <a:endParaRPr lang="en-US" dirty="0"/>
          </a:p>
        </p:txBody>
      </p:sp>
    </p:spTree>
    <p:extLst>
      <p:ext uri="{BB962C8B-B14F-4D97-AF65-F5344CB8AC3E}">
        <p14:creationId xmlns:p14="http://schemas.microsoft.com/office/powerpoint/2010/main" val="4119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EU-U.S.: Bridging NanoEHS Research Efforts Joint Workshop</a:t>
            </a:r>
          </a:p>
          <a:p>
            <a:r>
              <a:rPr lang="en-US" dirty="0" smtClean="0"/>
              <a:t>Thursday, March 12, 2015</a:t>
            </a:r>
          </a:p>
          <a:p>
            <a:endParaRPr lang="en-US" dirty="0"/>
          </a:p>
        </p:txBody>
      </p:sp>
      <p:pic>
        <p:nvPicPr>
          <p:cNvPr id="1032" name="Picture 8" descr="C:\Users\sstandri\Desktop\tenant-in-commons-rulebook.jpg"/>
          <p:cNvPicPr>
            <a:picLocks noChangeAspect="1" noChangeArrowheads="1"/>
          </p:cNvPicPr>
          <p:nvPr/>
        </p:nvPicPr>
        <p:blipFill rotWithShape="1">
          <a:blip r:embed="rId2">
            <a:extLst>
              <a:ext uri="{28A0092B-C50C-407E-A947-70E740481C1C}">
                <a14:useLocalDpi xmlns:a14="http://schemas.microsoft.com/office/drawing/2010/main" val="0"/>
              </a:ext>
            </a:extLst>
          </a:blip>
          <a:srcRect l="4642" t="11178" r="8891" b="4878"/>
          <a:stretch/>
        </p:blipFill>
        <p:spPr bwMode="auto">
          <a:xfrm rot="20658562">
            <a:off x="49091" y="56295"/>
            <a:ext cx="3571935" cy="2453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87575"/>
            <a:ext cx="7772400" cy="1470025"/>
          </a:xfrm>
        </p:spPr>
        <p:txBody>
          <a:bodyPr/>
          <a:lstStyle/>
          <a:p>
            <a:r>
              <a:rPr lang="en-US" dirty="0" smtClean="0"/>
              <a:t>NanoEHS Scrimmage</a:t>
            </a:r>
            <a:endParaRPr lang="en-US" dirty="0"/>
          </a:p>
        </p:txBody>
      </p:sp>
    </p:spTree>
    <p:extLst>
      <p:ext uri="{BB962C8B-B14F-4D97-AF65-F5344CB8AC3E}">
        <p14:creationId xmlns:p14="http://schemas.microsoft.com/office/powerpoint/2010/main" val="2172905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Consulting</a:t>
            </a:r>
            <a:endParaRPr lang="en-US" dirty="0"/>
          </a:p>
        </p:txBody>
      </p:sp>
      <p:sp>
        <p:nvSpPr>
          <p:cNvPr id="3" name="Content Placeholder 2"/>
          <p:cNvSpPr>
            <a:spLocks noGrp="1"/>
          </p:cNvSpPr>
          <p:nvPr>
            <p:ph idx="1"/>
          </p:nvPr>
        </p:nvSpPr>
        <p:spPr/>
        <p:txBody>
          <a:bodyPr/>
          <a:lstStyle/>
          <a:p>
            <a:r>
              <a:rPr lang="en-US" dirty="0"/>
              <a:t>Other CORs will be consulted in a round-robin discussion with 10 minutes per </a:t>
            </a:r>
            <a:r>
              <a:rPr lang="en-US" dirty="0" smtClean="0"/>
              <a:t>rotation</a:t>
            </a:r>
            <a:endParaRPr lang="en-US" dirty="0"/>
          </a:p>
          <a:p>
            <a:pPr lvl="1"/>
            <a:r>
              <a:rPr lang="en-US" dirty="0" smtClean="0"/>
              <a:t>5 minutes on nano-TiO</a:t>
            </a:r>
            <a:r>
              <a:rPr lang="en-US" baseline="-25000" dirty="0" smtClean="0"/>
              <a:t>2</a:t>
            </a:r>
            <a:endParaRPr lang="en-US" dirty="0" smtClean="0"/>
          </a:p>
          <a:p>
            <a:pPr lvl="1"/>
            <a:r>
              <a:rPr lang="en-US" dirty="0" smtClean="0"/>
              <a:t>5 minutes on </a:t>
            </a:r>
            <a:r>
              <a:rPr lang="en-US" dirty="0" err="1" smtClean="0"/>
              <a:t>CdSe</a:t>
            </a:r>
            <a:r>
              <a:rPr lang="en-US" dirty="0" smtClean="0"/>
              <a:t>-sensitized nano-TiO</a:t>
            </a:r>
            <a:r>
              <a:rPr lang="en-US" baseline="-25000" dirty="0" smtClean="0"/>
              <a:t>2</a:t>
            </a:r>
            <a:endParaRPr lang="en-US" dirty="0" smtClean="0"/>
          </a:p>
          <a:p>
            <a:r>
              <a:rPr lang="en-US" dirty="0" smtClean="0"/>
              <a:t>B </a:t>
            </a:r>
            <a:r>
              <a:rPr lang="en-US" dirty="0"/>
              <a:t>teams will stay at the same table throughout the activity</a:t>
            </a:r>
          </a:p>
          <a:p>
            <a:r>
              <a:rPr lang="en-US" dirty="0"/>
              <a:t>A teams will rotate every 10 </a:t>
            </a:r>
            <a:r>
              <a:rPr lang="en-US" dirty="0" smtClean="0"/>
              <a:t>minutes</a:t>
            </a:r>
          </a:p>
        </p:txBody>
      </p:sp>
    </p:spTree>
    <p:extLst>
      <p:ext uri="{BB962C8B-B14F-4D97-AF65-F5344CB8AC3E}">
        <p14:creationId xmlns:p14="http://schemas.microsoft.com/office/powerpoint/2010/main" val="13707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17" t="17669" r="21576" b="17707"/>
          <a:stretch/>
        </p:blipFill>
        <p:spPr bwMode="auto">
          <a:xfrm>
            <a:off x="201011" y="2404794"/>
            <a:ext cx="6709777"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304800"/>
            <a:ext cx="8229600" cy="1143000"/>
          </a:xfrm>
        </p:spPr>
        <p:txBody>
          <a:bodyPr/>
          <a:lstStyle/>
          <a:p>
            <a:pPr algn="r"/>
            <a:r>
              <a:rPr lang="en-US" dirty="0" smtClean="0"/>
              <a:t>Scorecard</a:t>
            </a:r>
            <a:endParaRPr lang="en-US" dirty="0"/>
          </a:p>
        </p:txBody>
      </p:sp>
      <p:grpSp>
        <p:nvGrpSpPr>
          <p:cNvPr id="13" name="Group 12"/>
          <p:cNvGrpSpPr/>
          <p:nvPr/>
        </p:nvGrpSpPr>
        <p:grpSpPr>
          <a:xfrm>
            <a:off x="3086100" y="707731"/>
            <a:ext cx="3086100" cy="707231"/>
            <a:chOff x="1143000" y="5083969"/>
            <a:chExt cx="3086100" cy="707231"/>
          </a:xfrm>
        </p:grpSpPr>
        <p:cxnSp>
          <p:nvCxnSpPr>
            <p:cNvPr id="14" name="Straight Arrow Connector 13"/>
            <p:cNvCxnSpPr>
              <a:stCxn id="15" idx="2"/>
            </p:cNvCxnSpPr>
            <p:nvPr/>
          </p:nvCxnSpPr>
          <p:spPr>
            <a:xfrm flipH="1">
              <a:off x="1143000" y="5668744"/>
              <a:ext cx="1714500" cy="1224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1485900" y="5083969"/>
              <a:ext cx="2743200" cy="584775"/>
            </a:xfrm>
            <a:prstGeom prst="rect">
              <a:avLst/>
            </a:prstGeom>
            <a:noFill/>
          </p:spPr>
          <p:txBody>
            <a:bodyPr wrap="square" rtlCol="0">
              <a:spAutoFit/>
            </a:bodyPr>
            <a:lstStyle/>
            <a:p>
              <a:r>
                <a:rPr lang="en-US" dirty="0" smtClean="0">
                  <a:solidFill>
                    <a:schemeClr val="bg2">
                      <a:lumMod val="50000"/>
                    </a:schemeClr>
                  </a:solidFill>
                </a:rPr>
                <a:t>Rotation Schedule </a:t>
              </a:r>
            </a:p>
            <a:p>
              <a:r>
                <a:rPr lang="en-US" sz="1400" dirty="0" smtClean="0">
                  <a:solidFill>
                    <a:schemeClr val="bg2">
                      <a:lumMod val="50000"/>
                    </a:schemeClr>
                  </a:solidFill>
                </a:rPr>
                <a:t>(more on this soon)</a:t>
              </a:r>
              <a:endParaRPr lang="en-US" sz="1400" dirty="0">
                <a:solidFill>
                  <a:schemeClr val="bg2">
                    <a:lumMod val="50000"/>
                  </a:schemeClr>
                </a:solidFill>
              </a:endParaRPr>
            </a:p>
          </p:txBody>
        </p:sp>
      </p:grpSp>
      <p:grpSp>
        <p:nvGrpSpPr>
          <p:cNvPr id="18" name="Group 17"/>
          <p:cNvGrpSpPr/>
          <p:nvPr/>
        </p:nvGrpSpPr>
        <p:grpSpPr>
          <a:xfrm>
            <a:off x="5334000" y="4230469"/>
            <a:ext cx="3810000" cy="1713131"/>
            <a:chOff x="2089030" y="6891014"/>
            <a:chExt cx="3810000" cy="1713131"/>
          </a:xfrm>
        </p:grpSpPr>
        <p:cxnSp>
          <p:nvCxnSpPr>
            <p:cNvPr id="19" name="Straight Arrow Connector 18"/>
            <p:cNvCxnSpPr>
              <a:stCxn id="20" idx="2"/>
            </p:cNvCxnSpPr>
            <p:nvPr/>
          </p:nvCxnSpPr>
          <p:spPr>
            <a:xfrm flipH="1">
              <a:off x="2089030" y="7537345"/>
              <a:ext cx="28194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3917830" y="6891014"/>
              <a:ext cx="1981200" cy="646331"/>
            </a:xfrm>
            <a:prstGeom prst="rect">
              <a:avLst/>
            </a:prstGeom>
            <a:noFill/>
          </p:spPr>
          <p:txBody>
            <a:bodyPr wrap="square" rtlCol="0">
              <a:spAutoFit/>
            </a:bodyPr>
            <a:lstStyle/>
            <a:p>
              <a:r>
                <a:rPr lang="en-US" dirty="0" smtClean="0">
                  <a:solidFill>
                    <a:schemeClr val="bg2">
                      <a:lumMod val="50000"/>
                    </a:schemeClr>
                  </a:solidFill>
                </a:rPr>
                <a:t>Answer column </a:t>
              </a:r>
              <a:br>
                <a:rPr lang="en-US" dirty="0" smtClean="0">
                  <a:solidFill>
                    <a:schemeClr val="bg2">
                      <a:lumMod val="50000"/>
                    </a:schemeClr>
                  </a:solidFill>
                </a:rPr>
              </a:br>
              <a:r>
                <a:rPr lang="en-US" dirty="0" smtClean="0">
                  <a:solidFill>
                    <a:schemeClr val="bg2">
                      <a:lumMod val="50000"/>
                    </a:schemeClr>
                  </a:solidFill>
                </a:rPr>
                <a:t>is self-explanatory</a:t>
              </a:r>
            </a:p>
          </p:txBody>
        </p:sp>
      </p:grpSp>
      <p:grpSp>
        <p:nvGrpSpPr>
          <p:cNvPr id="22" name="Group 21"/>
          <p:cNvGrpSpPr/>
          <p:nvPr/>
        </p:nvGrpSpPr>
        <p:grpSpPr>
          <a:xfrm>
            <a:off x="5895975" y="990600"/>
            <a:ext cx="3276600" cy="2819400"/>
            <a:chOff x="-276225" y="3536291"/>
            <a:chExt cx="3276600" cy="2819400"/>
          </a:xfrm>
        </p:grpSpPr>
        <p:cxnSp>
          <p:nvCxnSpPr>
            <p:cNvPr id="23" name="Straight Arrow Connector 22"/>
            <p:cNvCxnSpPr>
              <a:stCxn id="24" idx="2"/>
            </p:cNvCxnSpPr>
            <p:nvPr/>
          </p:nvCxnSpPr>
          <p:spPr>
            <a:xfrm flipH="1">
              <a:off x="228600" y="5105951"/>
              <a:ext cx="1133475" cy="12497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276225" y="3536291"/>
              <a:ext cx="3276600" cy="1569660"/>
            </a:xfrm>
            <a:prstGeom prst="rect">
              <a:avLst/>
            </a:prstGeom>
            <a:noFill/>
          </p:spPr>
          <p:txBody>
            <a:bodyPr wrap="square" rtlCol="0">
              <a:spAutoFit/>
            </a:bodyPr>
            <a:lstStyle/>
            <a:p>
              <a:r>
                <a:rPr lang="en-US" sz="1600" dirty="0" smtClean="0">
                  <a:solidFill>
                    <a:schemeClr val="bg2">
                      <a:lumMod val="50000"/>
                    </a:schemeClr>
                  </a:solidFill>
                </a:rPr>
                <a:t>List primary team that you worked with to come up with answer in resource column. This could be “self” if no other team was consulted, or it could be the name of the other team consulted, e.g., “Ecotoxicity B.”</a:t>
              </a:r>
            </a:p>
          </p:txBody>
        </p:sp>
      </p:gr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103" t="15231" r="67882" b="70939"/>
          <a:stretch/>
        </p:blipFill>
        <p:spPr bwMode="auto">
          <a:xfrm>
            <a:off x="201011" y="750438"/>
            <a:ext cx="2885089" cy="138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1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Priorities</a:t>
            </a:r>
            <a:endParaRPr lang="en-US" dirty="0"/>
          </a:p>
        </p:txBody>
      </p:sp>
      <p:pic>
        <p:nvPicPr>
          <p:cNvPr id="1026"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3671" t="9602" r="63465" b="38825"/>
          <a:stretch/>
        </p:blipFill>
        <p:spPr bwMode="auto">
          <a:xfrm>
            <a:off x="609600" y="1672936"/>
            <a:ext cx="4287390" cy="483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r>
              <a:rPr lang="en-US" dirty="0" smtClean="0"/>
              <a:t>Use Page 5 of the scorecard to list your priorities areas after the first and last rounds.</a:t>
            </a:r>
          </a:p>
          <a:p>
            <a:r>
              <a:rPr lang="en-US" dirty="0" smtClean="0"/>
              <a:t>We will use this information to measure the impact of interacting with the other groups.</a:t>
            </a:r>
            <a:endParaRPr lang="en-US" dirty="0"/>
          </a:p>
        </p:txBody>
      </p:sp>
    </p:spTree>
    <p:extLst>
      <p:ext uri="{BB962C8B-B14F-4D97-AF65-F5344CB8AC3E}">
        <p14:creationId xmlns:p14="http://schemas.microsoft.com/office/powerpoint/2010/main" val="1504582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Questions</a:t>
            </a:r>
            <a:endParaRPr lang="en-US" dirty="0"/>
          </a:p>
        </p:txBody>
      </p:sp>
      <p:sp>
        <p:nvSpPr>
          <p:cNvPr id="3" name="Content Placeholder 2"/>
          <p:cNvSpPr>
            <a:spLocks noGrp="1"/>
          </p:cNvSpPr>
          <p:nvPr>
            <p:ph idx="1"/>
          </p:nvPr>
        </p:nvSpPr>
        <p:spPr/>
        <p:txBody>
          <a:bodyPr/>
          <a:lstStyle/>
          <a:p>
            <a:r>
              <a:rPr lang="en-US" b="1" dirty="0" smtClean="0"/>
              <a:t>Please try to constrain your answers to the questions listed on the scorecard. </a:t>
            </a:r>
          </a:p>
          <a:p>
            <a:r>
              <a:rPr lang="en-US" dirty="0" smtClean="0"/>
              <a:t>However, if you think that a particularly relevant question was not included, you can add that question and answer it.</a:t>
            </a:r>
          </a:p>
        </p:txBody>
      </p:sp>
    </p:spTree>
    <p:extLst>
      <p:ext uri="{BB962C8B-B14F-4D97-AF65-F5344CB8AC3E}">
        <p14:creationId xmlns:p14="http://schemas.microsoft.com/office/powerpoint/2010/main" val="1592659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rot="-4320000">
            <a:off x="1416322" y="162043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960000">
            <a:off x="2273452" y="420624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40000">
            <a:off x="5010366" y="4201984"/>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320000">
            <a:off x="5816110" y="1618488"/>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26472" y="1905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3922776" y="73152"/>
            <a:ext cx="1293269" cy="1293269"/>
            <a:chOff x="4640876" y="1143383"/>
            <a:chExt cx="1293269" cy="1293269"/>
          </a:xfrm>
        </p:grpSpPr>
        <p:sp>
          <p:nvSpPr>
            <p:cNvPr id="74" name="Oval 73"/>
            <p:cNvSpPr/>
            <p:nvPr/>
          </p:nvSpPr>
          <p:spPr>
            <a:xfrm>
              <a:off x="4640876" y="1143383"/>
              <a:ext cx="1293269" cy="1293269"/>
            </a:xfrm>
            <a:prstGeom prst="ellipse">
              <a:avLst/>
            </a:pr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sp>
        <p:sp>
          <p:nvSpPr>
            <p:cNvPr id="75" name="Oval 4"/>
            <p:cNvSpPr/>
            <p:nvPr/>
          </p:nvSpPr>
          <p:spPr>
            <a:xfrm>
              <a:off x="4830271"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Human Health B</a:t>
              </a:r>
              <a:endParaRPr lang="en-US" sz="1200" b="1" kern="1200" dirty="0"/>
            </a:p>
          </p:txBody>
        </p:sp>
      </p:grpSp>
      <p:grpSp>
        <p:nvGrpSpPr>
          <p:cNvPr id="76" name="Group 75"/>
          <p:cNvGrpSpPr/>
          <p:nvPr/>
        </p:nvGrpSpPr>
        <p:grpSpPr>
          <a:xfrm rot="4320000">
            <a:off x="6748272" y="2167128"/>
            <a:ext cx="1293269" cy="1293269"/>
            <a:chOff x="4040135" y="2992275"/>
            <a:chExt cx="1293269" cy="1293269"/>
          </a:xfrm>
        </p:grpSpPr>
        <p:sp>
          <p:nvSpPr>
            <p:cNvPr id="77" name="Oval 76"/>
            <p:cNvSpPr/>
            <p:nvPr/>
          </p:nvSpPr>
          <p:spPr>
            <a:xfrm>
              <a:off x="4040135" y="2992275"/>
              <a:ext cx="1293269" cy="1293269"/>
            </a:xfrm>
            <a:prstGeom prst="ellipse">
              <a:avLst/>
            </a:pr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sp>
        <p:sp>
          <p:nvSpPr>
            <p:cNvPr id="78" name="Oval 4"/>
            <p:cNvSpPr/>
            <p:nvPr/>
          </p:nvSpPr>
          <p:spPr>
            <a:xfrm>
              <a:off x="4229530"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Ecotoxicity B</a:t>
              </a:r>
              <a:endParaRPr lang="en-US" sz="1200" b="1" kern="1200" dirty="0"/>
            </a:p>
          </p:txBody>
        </p:sp>
      </p:grpSp>
      <p:grpSp>
        <p:nvGrpSpPr>
          <p:cNvPr id="102" name="Group 101"/>
          <p:cNvGrpSpPr/>
          <p:nvPr/>
        </p:nvGrpSpPr>
        <p:grpSpPr>
          <a:xfrm rot="8640000">
            <a:off x="5705856" y="5458968"/>
            <a:ext cx="1293269" cy="1293269"/>
            <a:chOff x="2085026" y="2995871"/>
            <a:chExt cx="1293269" cy="1293269"/>
          </a:xfrm>
        </p:grpSpPr>
        <p:sp>
          <p:nvSpPr>
            <p:cNvPr id="103" name="Oval 102"/>
            <p:cNvSpPr/>
            <p:nvPr/>
          </p:nvSpPr>
          <p:spPr>
            <a:xfrm>
              <a:off x="2085026" y="2995871"/>
              <a:ext cx="1293269" cy="1293269"/>
            </a:xfrm>
            <a:prstGeom prst="ellipse">
              <a:avLst/>
            </a:pr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sp>
        <p:sp>
          <p:nvSpPr>
            <p:cNvPr id="109" name="Oval 4"/>
            <p:cNvSpPr/>
            <p:nvPr/>
          </p:nvSpPr>
          <p:spPr>
            <a:xfrm>
              <a:off x="2285489"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Assessment B</a:t>
              </a:r>
              <a:endParaRPr lang="en-US" sz="1200" b="1" kern="1200" dirty="0"/>
            </a:p>
          </p:txBody>
        </p:sp>
      </p:grpSp>
      <p:grpSp>
        <p:nvGrpSpPr>
          <p:cNvPr id="110" name="Group 109"/>
          <p:cNvGrpSpPr/>
          <p:nvPr/>
        </p:nvGrpSpPr>
        <p:grpSpPr>
          <a:xfrm rot="12960000">
            <a:off x="2167128" y="5458968"/>
            <a:ext cx="1293269" cy="1293269"/>
            <a:chOff x="1495353" y="1143383"/>
            <a:chExt cx="1293269" cy="1293269"/>
          </a:xfrm>
        </p:grpSpPr>
        <p:sp>
          <p:nvSpPr>
            <p:cNvPr id="111" name="Oval 110"/>
            <p:cNvSpPr/>
            <p:nvPr/>
          </p:nvSpPr>
          <p:spPr>
            <a:xfrm>
              <a:off x="1495353" y="1143383"/>
              <a:ext cx="1293269" cy="1293269"/>
            </a:xfrm>
            <a:prstGeom prst="ellipse">
              <a:avLst/>
            </a:pr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sp>
        <p:sp>
          <p:nvSpPr>
            <p:cNvPr id="127" name="Oval 4"/>
            <p:cNvSpPr/>
            <p:nvPr/>
          </p:nvSpPr>
          <p:spPr>
            <a:xfrm>
              <a:off x="1684748"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Management B</a:t>
              </a:r>
              <a:endParaRPr lang="en-US" sz="1200" b="1" kern="1200" dirty="0"/>
            </a:p>
          </p:txBody>
        </p:sp>
      </p:grpSp>
      <p:sp>
        <p:nvSpPr>
          <p:cNvPr id="63" name="TextBox 62"/>
          <p:cNvSpPr txBox="1"/>
          <p:nvPr/>
        </p:nvSpPr>
        <p:spPr>
          <a:xfrm>
            <a:off x="4206240" y="2752175"/>
            <a:ext cx="731520" cy="274320"/>
          </a:xfrm>
          <a:prstGeom prst="rect">
            <a:avLst/>
          </a:prstGeom>
          <a:noFill/>
        </p:spPr>
        <p:txBody>
          <a:bodyPr wrap="square" rtlCol="0">
            <a:spAutoFit/>
          </a:bodyPr>
          <a:lstStyle/>
          <a:p>
            <a:r>
              <a:rPr lang="en-US" sz="1200" dirty="0" smtClean="0"/>
              <a:t>Cluster 1</a:t>
            </a:r>
            <a:endParaRPr lang="en-US" sz="1200" dirty="0"/>
          </a:p>
        </p:txBody>
      </p:sp>
      <p:sp>
        <p:nvSpPr>
          <p:cNvPr id="64" name="TextBox 63"/>
          <p:cNvSpPr txBox="1"/>
          <p:nvPr/>
        </p:nvSpPr>
        <p:spPr>
          <a:xfrm rot="17280000">
            <a:off x="3426542" y="3320150"/>
            <a:ext cx="731520" cy="274320"/>
          </a:xfrm>
          <a:prstGeom prst="rect">
            <a:avLst/>
          </a:prstGeom>
          <a:noFill/>
        </p:spPr>
        <p:txBody>
          <a:bodyPr wrap="square" rtlCol="0">
            <a:spAutoFit/>
          </a:bodyPr>
          <a:lstStyle/>
          <a:p>
            <a:r>
              <a:rPr lang="en-US" sz="1200" dirty="0" smtClean="0"/>
              <a:t>Cluster 5</a:t>
            </a:r>
            <a:endParaRPr lang="en-US" sz="1200" dirty="0"/>
          </a:p>
        </p:txBody>
      </p:sp>
      <p:sp>
        <p:nvSpPr>
          <p:cNvPr id="65" name="TextBox 64"/>
          <p:cNvSpPr txBox="1"/>
          <p:nvPr/>
        </p:nvSpPr>
        <p:spPr>
          <a:xfrm rot="2160000">
            <a:off x="3729572" y="4231863"/>
            <a:ext cx="731520" cy="274320"/>
          </a:xfrm>
          <a:prstGeom prst="rect">
            <a:avLst/>
          </a:prstGeom>
          <a:noFill/>
        </p:spPr>
        <p:txBody>
          <a:bodyPr wrap="square" rtlCol="0">
            <a:spAutoFit/>
          </a:bodyPr>
          <a:lstStyle/>
          <a:p>
            <a:r>
              <a:rPr lang="en-US" sz="1200" dirty="0" smtClean="0"/>
              <a:t>Cluster 4</a:t>
            </a:r>
            <a:endParaRPr lang="en-US" sz="1200" dirty="0"/>
          </a:p>
        </p:txBody>
      </p:sp>
      <p:sp>
        <p:nvSpPr>
          <p:cNvPr id="66" name="TextBox 65"/>
          <p:cNvSpPr txBox="1"/>
          <p:nvPr/>
        </p:nvSpPr>
        <p:spPr>
          <a:xfrm rot="19440000">
            <a:off x="4689284" y="4231863"/>
            <a:ext cx="731520" cy="274320"/>
          </a:xfrm>
          <a:prstGeom prst="rect">
            <a:avLst/>
          </a:prstGeom>
          <a:noFill/>
        </p:spPr>
        <p:txBody>
          <a:bodyPr wrap="square" rtlCol="0">
            <a:spAutoFit/>
          </a:bodyPr>
          <a:lstStyle/>
          <a:p>
            <a:r>
              <a:rPr lang="en-US" sz="1200" dirty="0" smtClean="0"/>
              <a:t>Cluster 3</a:t>
            </a:r>
            <a:endParaRPr lang="en-US" sz="1200" dirty="0"/>
          </a:p>
        </p:txBody>
      </p:sp>
      <p:sp>
        <p:nvSpPr>
          <p:cNvPr id="68" name="TextBox 67"/>
          <p:cNvSpPr txBox="1"/>
          <p:nvPr/>
        </p:nvSpPr>
        <p:spPr>
          <a:xfrm rot="4320000">
            <a:off x="4955756" y="3353326"/>
            <a:ext cx="731520" cy="289240"/>
          </a:xfrm>
          <a:prstGeom prst="rect">
            <a:avLst/>
          </a:prstGeom>
          <a:noFill/>
        </p:spPr>
        <p:txBody>
          <a:bodyPr wrap="square" rtlCol="0">
            <a:spAutoFit/>
          </a:bodyPr>
          <a:lstStyle/>
          <a:p>
            <a:r>
              <a:rPr lang="en-US" sz="1200" dirty="0" smtClean="0"/>
              <a:t>Cluster 2</a:t>
            </a:r>
            <a:endParaRPr lang="en-US" sz="1200" dirty="0"/>
          </a:p>
        </p:txBody>
      </p:sp>
      <p:grpSp>
        <p:nvGrpSpPr>
          <p:cNvPr id="82" name="Group 81"/>
          <p:cNvGrpSpPr/>
          <p:nvPr/>
        </p:nvGrpSpPr>
        <p:grpSpPr>
          <a:xfrm>
            <a:off x="2352604" y="1421339"/>
            <a:ext cx="4438793" cy="4592700"/>
            <a:chOff x="2352604" y="1421339"/>
            <a:chExt cx="4438793" cy="4592700"/>
          </a:xfrm>
        </p:grpSpPr>
        <p:grpSp>
          <p:nvGrpSpPr>
            <p:cNvPr id="83" name="Group 82"/>
            <p:cNvGrpSpPr/>
            <p:nvPr/>
          </p:nvGrpSpPr>
          <p:grpSpPr>
            <a:xfrm rot="10800000">
              <a:off x="2352605" y="1430160"/>
              <a:ext cx="4438792" cy="4583879"/>
              <a:chOff x="2352603" y="1101290"/>
              <a:chExt cx="4438792" cy="4583879"/>
            </a:xfrm>
          </p:grpSpPr>
          <p:sp>
            <p:nvSpPr>
              <p:cNvPr id="90" name="Freeform 89"/>
              <p:cNvSpPr/>
              <p:nvPr/>
            </p:nvSpPr>
            <p:spPr>
              <a:xfrm rot="10800000">
                <a:off x="3925365" y="110129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Exposure A</a:t>
                </a:r>
                <a:endParaRPr lang="en-US" sz="1200" b="1" kern="1200" dirty="0">
                  <a:noFill/>
                </a:endParaRPr>
              </a:p>
            </p:txBody>
          </p:sp>
          <p:sp>
            <p:nvSpPr>
              <p:cNvPr id="91" name="Freeform 90"/>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Human Health A</a:t>
                </a:r>
                <a:endParaRPr lang="en-US" sz="1200" b="1" kern="1200" dirty="0">
                  <a:noFill/>
                </a:endParaRPr>
              </a:p>
            </p:txBody>
          </p:sp>
          <p:sp>
            <p:nvSpPr>
              <p:cNvPr id="92" name="Freeform 91"/>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noFill/>
                  </a:rPr>
                  <a:t>Ecotoxicity A</a:t>
                </a:r>
                <a:endParaRPr lang="en-US" sz="1200" b="1" kern="1200" dirty="0">
                  <a:noFill/>
                </a:endParaRPr>
              </a:p>
            </p:txBody>
          </p:sp>
          <p:sp>
            <p:nvSpPr>
              <p:cNvPr id="93" name="Freeform 92"/>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Risk Assessment A</a:t>
                </a:r>
                <a:endParaRPr lang="en-US" sz="1200" b="1" kern="1200" dirty="0">
                  <a:noFill/>
                </a:endParaRPr>
              </a:p>
            </p:txBody>
          </p:sp>
          <p:sp>
            <p:nvSpPr>
              <p:cNvPr id="94" name="Freeform 93"/>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Risk Management A</a:t>
                </a:r>
                <a:endParaRPr lang="en-US" sz="1200" b="1" kern="1200" dirty="0">
                  <a:noFill/>
                </a:endParaRPr>
              </a:p>
            </p:txBody>
          </p:sp>
        </p:grpSp>
        <p:grpSp>
          <p:nvGrpSpPr>
            <p:cNvPr id="84" name="Group 83"/>
            <p:cNvGrpSpPr/>
            <p:nvPr/>
          </p:nvGrpSpPr>
          <p:grpSpPr>
            <a:xfrm>
              <a:off x="2352604" y="1421339"/>
              <a:ext cx="4438792" cy="4284840"/>
              <a:chOff x="2352603" y="1400329"/>
              <a:chExt cx="4438792" cy="4284840"/>
            </a:xfrm>
          </p:grpSpPr>
          <p:sp>
            <p:nvSpPr>
              <p:cNvPr id="85" name="Freeform 84"/>
              <p:cNvSpPr/>
              <p:nvPr/>
            </p:nvSpPr>
            <p:spPr>
              <a:xfrm rot="10800000">
                <a:off x="3925365" y="1400329"/>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t>Exposure A</a:t>
                </a:r>
                <a:endParaRPr lang="en-US" sz="1200" b="1" kern="1200" dirty="0"/>
              </a:p>
            </p:txBody>
          </p:sp>
          <p:sp>
            <p:nvSpPr>
              <p:cNvPr id="86" name="Freeform 85"/>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t>Human Health A</a:t>
                </a:r>
                <a:endParaRPr lang="en-US" sz="1200" b="1" kern="1200" dirty="0"/>
              </a:p>
            </p:txBody>
          </p:sp>
          <p:sp>
            <p:nvSpPr>
              <p:cNvPr id="87" name="Freeform 86"/>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t>Ecotoxicity A</a:t>
                </a:r>
                <a:endParaRPr lang="en-US" sz="1200" b="1" kern="1200" dirty="0"/>
              </a:p>
            </p:txBody>
          </p:sp>
          <p:sp>
            <p:nvSpPr>
              <p:cNvPr id="88" name="Freeform 87"/>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t>Risk Assessment A</a:t>
                </a:r>
                <a:endParaRPr lang="en-US" sz="1200" b="1" kern="1200" dirty="0"/>
              </a:p>
            </p:txBody>
          </p:sp>
          <p:sp>
            <p:nvSpPr>
              <p:cNvPr id="89" name="Freeform 88"/>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t>Risk Management A</a:t>
                </a:r>
                <a:endParaRPr lang="en-US" sz="1200" b="1" kern="1200" dirty="0"/>
              </a:p>
            </p:txBody>
          </p:sp>
        </p:grpSp>
      </p:grpSp>
      <p:grpSp>
        <p:nvGrpSpPr>
          <p:cNvPr id="69" name="Group 68"/>
          <p:cNvGrpSpPr/>
          <p:nvPr/>
        </p:nvGrpSpPr>
        <p:grpSpPr>
          <a:xfrm rot="-4320000">
            <a:off x="1078992" y="2167128"/>
            <a:ext cx="1293269" cy="1293269"/>
            <a:chOff x="3068115" y="704"/>
            <a:chExt cx="1293269" cy="1293269"/>
          </a:xfrm>
        </p:grpSpPr>
        <p:sp>
          <p:nvSpPr>
            <p:cNvPr id="70" name="Oval 69"/>
            <p:cNvSpPr/>
            <p:nvPr/>
          </p:nvSpPr>
          <p:spPr>
            <a:xfrm rot="10800000">
              <a:off x="3068115" y="704"/>
              <a:ext cx="1293269" cy="1293269"/>
            </a:xfrm>
            <a:prstGeom prst="ellipse">
              <a:avLst/>
            </a:pr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1" name="Oval 4"/>
            <p:cNvSpPr/>
            <p:nvPr/>
          </p:nvSpPr>
          <p:spPr>
            <a:xfrm rot="29622">
              <a:off x="3257510" y="190099"/>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Exposure B</a:t>
              </a:r>
              <a:endParaRPr lang="en-US" sz="1200" b="1" kern="1200" dirty="0"/>
            </a:p>
          </p:txBody>
        </p:sp>
      </p:grpSp>
      <p:sp>
        <p:nvSpPr>
          <p:cNvPr id="40" name="TextBox 39"/>
          <p:cNvSpPr txBox="1"/>
          <p:nvPr/>
        </p:nvSpPr>
        <p:spPr>
          <a:xfrm>
            <a:off x="76200" y="160351"/>
            <a:ext cx="3655970" cy="1292662"/>
          </a:xfrm>
          <a:prstGeom prst="rect">
            <a:avLst/>
          </a:prstGeom>
          <a:noFill/>
        </p:spPr>
        <p:txBody>
          <a:bodyPr wrap="square" rtlCol="0">
            <a:spAutoFit/>
          </a:bodyPr>
          <a:lstStyle/>
          <a:p>
            <a:r>
              <a:rPr lang="en-US" sz="2400" b="1" dirty="0" smtClean="0">
                <a:solidFill>
                  <a:srgbClr val="215EAC"/>
                </a:solidFill>
              </a:rPr>
              <a:t>Round 1:</a:t>
            </a:r>
          </a:p>
          <a:p>
            <a:r>
              <a:rPr lang="en-US" dirty="0" smtClean="0"/>
              <a:t>Each team individually strategizes, ranks priorities, and begins answering questions</a:t>
            </a:r>
          </a:p>
        </p:txBody>
      </p:sp>
      <p:grpSp>
        <p:nvGrpSpPr>
          <p:cNvPr id="134" name="Group 133"/>
          <p:cNvGrpSpPr/>
          <p:nvPr/>
        </p:nvGrpSpPr>
        <p:grpSpPr>
          <a:xfrm rot="17280000">
            <a:off x="1767489" y="1735333"/>
            <a:ext cx="1188720" cy="2513399"/>
            <a:chOff x="3977640" y="127924"/>
            <a:chExt cx="1188720" cy="2513399"/>
          </a:xfrm>
        </p:grpSpPr>
        <p:sp>
          <p:nvSpPr>
            <p:cNvPr id="135" name="Circular Arrow 134"/>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36" name="Circular Arrow 135"/>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137" name="Group 136"/>
          <p:cNvGrpSpPr/>
          <p:nvPr/>
        </p:nvGrpSpPr>
        <p:grpSpPr>
          <a:xfrm rot="12960000">
            <a:off x="2624620" y="4316883"/>
            <a:ext cx="1188720" cy="2513399"/>
            <a:chOff x="3977640" y="127924"/>
            <a:chExt cx="1188720" cy="2513399"/>
          </a:xfrm>
        </p:grpSpPr>
        <p:sp>
          <p:nvSpPr>
            <p:cNvPr id="138" name="Circular Arrow 137"/>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39" name="Circular Arrow 138"/>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140" name="Group 139"/>
          <p:cNvGrpSpPr/>
          <p:nvPr/>
        </p:nvGrpSpPr>
        <p:grpSpPr>
          <a:xfrm rot="4320000">
            <a:off x="6167279" y="1735331"/>
            <a:ext cx="1188720" cy="2513399"/>
            <a:chOff x="3977640" y="127924"/>
            <a:chExt cx="1188720" cy="2513399"/>
          </a:xfrm>
        </p:grpSpPr>
        <p:sp>
          <p:nvSpPr>
            <p:cNvPr id="141" name="Circular Arrow 140"/>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42" name="Circular Arrow 141"/>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143" name="Group 142"/>
          <p:cNvGrpSpPr/>
          <p:nvPr/>
        </p:nvGrpSpPr>
        <p:grpSpPr>
          <a:xfrm rot="8640000">
            <a:off x="5361534" y="4316883"/>
            <a:ext cx="1188720" cy="2513399"/>
            <a:chOff x="3977640" y="127924"/>
            <a:chExt cx="1188720" cy="2513399"/>
          </a:xfrm>
        </p:grpSpPr>
        <p:sp>
          <p:nvSpPr>
            <p:cNvPr id="144" name="Circular Arrow 143"/>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45" name="Circular Arrow 144"/>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12" name="Group 11"/>
          <p:cNvGrpSpPr/>
          <p:nvPr/>
        </p:nvGrpSpPr>
        <p:grpSpPr>
          <a:xfrm>
            <a:off x="3977640" y="127924"/>
            <a:ext cx="1188720" cy="2513399"/>
            <a:chOff x="3977640" y="127924"/>
            <a:chExt cx="1188720" cy="2513399"/>
          </a:xfrm>
        </p:grpSpPr>
        <p:sp>
          <p:nvSpPr>
            <p:cNvPr id="10" name="Circular Arrow 9"/>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72" name="Circular Arrow 71"/>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4996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rot="-4320000">
            <a:off x="1416322" y="162043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960000">
            <a:off x="2273452" y="420624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40000">
            <a:off x="5010366" y="4201984"/>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320000">
            <a:off x="5816110" y="1618488"/>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26472" y="1905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4320000">
            <a:off x="6748272" y="2167128"/>
            <a:ext cx="1293269" cy="1293269"/>
            <a:chOff x="4040135" y="2992275"/>
            <a:chExt cx="1293269" cy="1293269"/>
          </a:xfrm>
        </p:grpSpPr>
        <p:sp>
          <p:nvSpPr>
            <p:cNvPr id="77" name="Oval 76"/>
            <p:cNvSpPr/>
            <p:nvPr/>
          </p:nvSpPr>
          <p:spPr>
            <a:xfrm>
              <a:off x="4040135" y="2992275"/>
              <a:ext cx="1293269" cy="1293269"/>
            </a:xfrm>
            <a:prstGeom prst="ellipse">
              <a:avLst/>
            </a:pr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sp>
        <p:sp>
          <p:nvSpPr>
            <p:cNvPr id="78" name="Oval 4"/>
            <p:cNvSpPr/>
            <p:nvPr/>
          </p:nvSpPr>
          <p:spPr>
            <a:xfrm>
              <a:off x="4229530"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Ecotoxicity B</a:t>
              </a:r>
              <a:endParaRPr lang="en-US" sz="1200" b="1" kern="1200" dirty="0"/>
            </a:p>
          </p:txBody>
        </p:sp>
      </p:grpSp>
      <p:grpSp>
        <p:nvGrpSpPr>
          <p:cNvPr id="102" name="Group 101"/>
          <p:cNvGrpSpPr/>
          <p:nvPr/>
        </p:nvGrpSpPr>
        <p:grpSpPr>
          <a:xfrm rot="8640000">
            <a:off x="5705856" y="5458968"/>
            <a:ext cx="1293269" cy="1293269"/>
            <a:chOff x="2085026" y="2995871"/>
            <a:chExt cx="1293269" cy="1293269"/>
          </a:xfrm>
        </p:grpSpPr>
        <p:sp>
          <p:nvSpPr>
            <p:cNvPr id="103" name="Oval 102"/>
            <p:cNvSpPr/>
            <p:nvPr/>
          </p:nvSpPr>
          <p:spPr>
            <a:xfrm>
              <a:off x="2085026" y="2995871"/>
              <a:ext cx="1293269" cy="1293269"/>
            </a:xfrm>
            <a:prstGeom prst="ellipse">
              <a:avLst/>
            </a:pr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sp>
        <p:sp>
          <p:nvSpPr>
            <p:cNvPr id="109" name="Oval 4"/>
            <p:cNvSpPr/>
            <p:nvPr/>
          </p:nvSpPr>
          <p:spPr>
            <a:xfrm>
              <a:off x="2285489"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Assessment B</a:t>
              </a:r>
              <a:endParaRPr lang="en-US" sz="1200" b="1" kern="1200" dirty="0"/>
            </a:p>
          </p:txBody>
        </p:sp>
      </p:grpSp>
      <p:grpSp>
        <p:nvGrpSpPr>
          <p:cNvPr id="110" name="Group 109"/>
          <p:cNvGrpSpPr/>
          <p:nvPr/>
        </p:nvGrpSpPr>
        <p:grpSpPr>
          <a:xfrm rot="12960000">
            <a:off x="2167128" y="5458968"/>
            <a:ext cx="1293269" cy="1293269"/>
            <a:chOff x="1495353" y="1143383"/>
            <a:chExt cx="1293269" cy="1293269"/>
          </a:xfrm>
        </p:grpSpPr>
        <p:sp>
          <p:nvSpPr>
            <p:cNvPr id="111" name="Oval 110"/>
            <p:cNvSpPr/>
            <p:nvPr/>
          </p:nvSpPr>
          <p:spPr>
            <a:xfrm>
              <a:off x="1495353" y="1143383"/>
              <a:ext cx="1293269" cy="1293269"/>
            </a:xfrm>
            <a:prstGeom prst="ellipse">
              <a:avLst/>
            </a:pr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sp>
        <p:sp>
          <p:nvSpPr>
            <p:cNvPr id="127" name="Oval 4"/>
            <p:cNvSpPr/>
            <p:nvPr/>
          </p:nvSpPr>
          <p:spPr>
            <a:xfrm>
              <a:off x="1684748"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Management B</a:t>
              </a:r>
              <a:endParaRPr lang="en-US" sz="1200" b="1" kern="1200" dirty="0"/>
            </a:p>
          </p:txBody>
        </p:sp>
      </p:grpSp>
      <p:sp>
        <p:nvSpPr>
          <p:cNvPr id="63" name="TextBox 62"/>
          <p:cNvSpPr txBox="1"/>
          <p:nvPr/>
        </p:nvSpPr>
        <p:spPr>
          <a:xfrm>
            <a:off x="4206240" y="2752175"/>
            <a:ext cx="731520" cy="274320"/>
          </a:xfrm>
          <a:prstGeom prst="rect">
            <a:avLst/>
          </a:prstGeom>
          <a:noFill/>
        </p:spPr>
        <p:txBody>
          <a:bodyPr wrap="square" rtlCol="0">
            <a:spAutoFit/>
          </a:bodyPr>
          <a:lstStyle/>
          <a:p>
            <a:r>
              <a:rPr lang="en-US" sz="1200" dirty="0" smtClean="0"/>
              <a:t>Cluster 1</a:t>
            </a:r>
            <a:endParaRPr lang="en-US" sz="1200" dirty="0"/>
          </a:p>
        </p:txBody>
      </p:sp>
      <p:sp>
        <p:nvSpPr>
          <p:cNvPr id="64" name="TextBox 63"/>
          <p:cNvSpPr txBox="1"/>
          <p:nvPr/>
        </p:nvSpPr>
        <p:spPr>
          <a:xfrm rot="17280000">
            <a:off x="3426542" y="3320150"/>
            <a:ext cx="731520" cy="274320"/>
          </a:xfrm>
          <a:prstGeom prst="rect">
            <a:avLst/>
          </a:prstGeom>
          <a:noFill/>
        </p:spPr>
        <p:txBody>
          <a:bodyPr wrap="square" rtlCol="0">
            <a:spAutoFit/>
          </a:bodyPr>
          <a:lstStyle/>
          <a:p>
            <a:r>
              <a:rPr lang="en-US" sz="1200" dirty="0" smtClean="0"/>
              <a:t>Cluster 5</a:t>
            </a:r>
            <a:endParaRPr lang="en-US" sz="1200" dirty="0"/>
          </a:p>
        </p:txBody>
      </p:sp>
      <p:sp>
        <p:nvSpPr>
          <p:cNvPr id="65" name="TextBox 64"/>
          <p:cNvSpPr txBox="1"/>
          <p:nvPr/>
        </p:nvSpPr>
        <p:spPr>
          <a:xfrm rot="2160000">
            <a:off x="3729572" y="4231863"/>
            <a:ext cx="731520" cy="274320"/>
          </a:xfrm>
          <a:prstGeom prst="rect">
            <a:avLst/>
          </a:prstGeom>
          <a:noFill/>
        </p:spPr>
        <p:txBody>
          <a:bodyPr wrap="square" rtlCol="0">
            <a:spAutoFit/>
          </a:bodyPr>
          <a:lstStyle/>
          <a:p>
            <a:r>
              <a:rPr lang="en-US" sz="1200" dirty="0" smtClean="0"/>
              <a:t>Cluster 4</a:t>
            </a:r>
            <a:endParaRPr lang="en-US" sz="1200" dirty="0"/>
          </a:p>
        </p:txBody>
      </p:sp>
      <p:sp>
        <p:nvSpPr>
          <p:cNvPr id="66" name="TextBox 65"/>
          <p:cNvSpPr txBox="1"/>
          <p:nvPr/>
        </p:nvSpPr>
        <p:spPr>
          <a:xfrm rot="19440000">
            <a:off x="4689284" y="4231863"/>
            <a:ext cx="731520" cy="274320"/>
          </a:xfrm>
          <a:prstGeom prst="rect">
            <a:avLst/>
          </a:prstGeom>
          <a:noFill/>
        </p:spPr>
        <p:txBody>
          <a:bodyPr wrap="square" rtlCol="0">
            <a:spAutoFit/>
          </a:bodyPr>
          <a:lstStyle/>
          <a:p>
            <a:r>
              <a:rPr lang="en-US" sz="1200" dirty="0" smtClean="0"/>
              <a:t>Cluster 3</a:t>
            </a:r>
            <a:endParaRPr lang="en-US" sz="1200" dirty="0"/>
          </a:p>
        </p:txBody>
      </p:sp>
      <p:sp>
        <p:nvSpPr>
          <p:cNvPr id="68" name="TextBox 67"/>
          <p:cNvSpPr txBox="1"/>
          <p:nvPr/>
        </p:nvSpPr>
        <p:spPr>
          <a:xfrm rot="4320000">
            <a:off x="4955756" y="3353326"/>
            <a:ext cx="731520" cy="289240"/>
          </a:xfrm>
          <a:prstGeom prst="rect">
            <a:avLst/>
          </a:prstGeom>
          <a:noFill/>
        </p:spPr>
        <p:txBody>
          <a:bodyPr wrap="square" rtlCol="0">
            <a:spAutoFit/>
          </a:bodyPr>
          <a:lstStyle/>
          <a:p>
            <a:r>
              <a:rPr lang="en-US" sz="1200" dirty="0" smtClean="0"/>
              <a:t>Cluster 2</a:t>
            </a:r>
            <a:endParaRPr lang="en-US" sz="1200" dirty="0"/>
          </a:p>
        </p:txBody>
      </p:sp>
      <p:grpSp>
        <p:nvGrpSpPr>
          <p:cNvPr id="69" name="Group 68"/>
          <p:cNvGrpSpPr/>
          <p:nvPr/>
        </p:nvGrpSpPr>
        <p:grpSpPr>
          <a:xfrm rot="-4320000">
            <a:off x="1078992" y="2167128"/>
            <a:ext cx="1293269" cy="1293269"/>
            <a:chOff x="3068115" y="704"/>
            <a:chExt cx="1293269" cy="1293269"/>
          </a:xfrm>
        </p:grpSpPr>
        <p:sp>
          <p:nvSpPr>
            <p:cNvPr id="70" name="Oval 69"/>
            <p:cNvSpPr/>
            <p:nvPr/>
          </p:nvSpPr>
          <p:spPr>
            <a:xfrm rot="10800000">
              <a:off x="3068115" y="704"/>
              <a:ext cx="1293269" cy="1293269"/>
            </a:xfrm>
            <a:prstGeom prst="ellipse">
              <a:avLst/>
            </a:pr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1" name="Oval 4"/>
            <p:cNvSpPr/>
            <p:nvPr/>
          </p:nvSpPr>
          <p:spPr>
            <a:xfrm rot="29622">
              <a:off x="3257510" y="190099"/>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Exposure B</a:t>
              </a:r>
              <a:endParaRPr lang="en-US" sz="1200" b="1" kern="1200" dirty="0"/>
            </a:p>
          </p:txBody>
        </p:sp>
      </p:grpSp>
      <p:sp>
        <p:nvSpPr>
          <p:cNvPr id="82" name="TextBox 81"/>
          <p:cNvSpPr txBox="1"/>
          <p:nvPr/>
        </p:nvSpPr>
        <p:spPr>
          <a:xfrm>
            <a:off x="76200" y="160351"/>
            <a:ext cx="3655970" cy="738664"/>
          </a:xfrm>
          <a:prstGeom prst="rect">
            <a:avLst/>
          </a:prstGeom>
          <a:noFill/>
        </p:spPr>
        <p:txBody>
          <a:bodyPr wrap="square" rtlCol="0">
            <a:spAutoFit/>
          </a:bodyPr>
          <a:lstStyle/>
          <a:p>
            <a:r>
              <a:rPr lang="en-US" sz="2400" b="1" dirty="0" smtClean="0">
                <a:solidFill>
                  <a:srgbClr val="215EAC"/>
                </a:solidFill>
              </a:rPr>
              <a:t>Round 2:</a:t>
            </a:r>
          </a:p>
          <a:p>
            <a:r>
              <a:rPr lang="en-US" dirty="0"/>
              <a:t>Discuss questions with partner team</a:t>
            </a:r>
          </a:p>
        </p:txBody>
      </p:sp>
      <p:grpSp>
        <p:nvGrpSpPr>
          <p:cNvPr id="90" name="Group 89"/>
          <p:cNvGrpSpPr/>
          <p:nvPr/>
        </p:nvGrpSpPr>
        <p:grpSpPr>
          <a:xfrm>
            <a:off x="2352604" y="1421339"/>
            <a:ext cx="4438793" cy="4592700"/>
            <a:chOff x="2352604" y="1421339"/>
            <a:chExt cx="4438793" cy="4592700"/>
          </a:xfrm>
        </p:grpSpPr>
        <p:grpSp>
          <p:nvGrpSpPr>
            <p:cNvPr id="91" name="Group 90"/>
            <p:cNvGrpSpPr/>
            <p:nvPr/>
          </p:nvGrpSpPr>
          <p:grpSpPr>
            <a:xfrm rot="10800000">
              <a:off x="2352605" y="1430160"/>
              <a:ext cx="4438792" cy="4583879"/>
              <a:chOff x="2352603" y="1101290"/>
              <a:chExt cx="4438792" cy="4583879"/>
            </a:xfrm>
          </p:grpSpPr>
          <p:sp>
            <p:nvSpPr>
              <p:cNvPr id="98" name="Freeform 97"/>
              <p:cNvSpPr/>
              <p:nvPr/>
            </p:nvSpPr>
            <p:spPr>
              <a:xfrm rot="10800000">
                <a:off x="3925365" y="110129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Exposure A</a:t>
                </a:r>
                <a:endParaRPr lang="en-US" sz="1200" b="1" kern="1200" dirty="0">
                  <a:noFill/>
                </a:endParaRPr>
              </a:p>
            </p:txBody>
          </p:sp>
          <p:sp>
            <p:nvSpPr>
              <p:cNvPr id="99" name="Freeform 98"/>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Human Health A</a:t>
                </a:r>
                <a:endParaRPr lang="en-US" sz="1200" b="1" kern="1200" dirty="0">
                  <a:noFill/>
                </a:endParaRPr>
              </a:p>
            </p:txBody>
          </p:sp>
          <p:sp>
            <p:nvSpPr>
              <p:cNvPr id="100" name="Freeform 99"/>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noFill/>
                  </a:rPr>
                  <a:t>Ecotoxicity A</a:t>
                </a:r>
                <a:endParaRPr lang="en-US" sz="1200" b="1" kern="1200" dirty="0">
                  <a:noFill/>
                </a:endParaRPr>
              </a:p>
            </p:txBody>
          </p:sp>
          <p:sp>
            <p:nvSpPr>
              <p:cNvPr id="101" name="Freeform 100"/>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Risk Assessment A</a:t>
                </a:r>
                <a:endParaRPr lang="en-US" sz="1200" b="1" kern="1200" dirty="0">
                  <a:noFill/>
                </a:endParaRPr>
              </a:p>
            </p:txBody>
          </p:sp>
          <p:sp>
            <p:nvSpPr>
              <p:cNvPr id="104" name="Freeform 103"/>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Risk Management A</a:t>
                </a:r>
                <a:endParaRPr lang="en-US" sz="1200" b="1" kern="1200" dirty="0">
                  <a:noFill/>
                </a:endParaRPr>
              </a:p>
            </p:txBody>
          </p:sp>
        </p:grpSp>
        <p:grpSp>
          <p:nvGrpSpPr>
            <p:cNvPr id="92" name="Group 91"/>
            <p:cNvGrpSpPr/>
            <p:nvPr/>
          </p:nvGrpSpPr>
          <p:grpSpPr>
            <a:xfrm>
              <a:off x="2352604" y="1421339"/>
              <a:ext cx="4438792" cy="4284840"/>
              <a:chOff x="2352603" y="1400329"/>
              <a:chExt cx="4438792" cy="4284840"/>
            </a:xfrm>
          </p:grpSpPr>
          <p:sp>
            <p:nvSpPr>
              <p:cNvPr id="93" name="Freeform 92"/>
              <p:cNvSpPr/>
              <p:nvPr/>
            </p:nvSpPr>
            <p:spPr>
              <a:xfrm rot="10800000">
                <a:off x="3925365" y="1400329"/>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t>Exposure A</a:t>
                </a:r>
                <a:endParaRPr lang="en-US" sz="1200" b="1" kern="1200" dirty="0"/>
              </a:p>
            </p:txBody>
          </p:sp>
          <p:sp>
            <p:nvSpPr>
              <p:cNvPr id="94" name="Freeform 93"/>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t>Human Health A</a:t>
                </a:r>
                <a:endParaRPr lang="en-US" sz="1200" b="1" kern="1200" dirty="0"/>
              </a:p>
            </p:txBody>
          </p:sp>
          <p:sp>
            <p:nvSpPr>
              <p:cNvPr id="95" name="Freeform 94"/>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t>Ecotoxicity A</a:t>
                </a:r>
                <a:endParaRPr lang="en-US" sz="1200" b="1" kern="1200" dirty="0"/>
              </a:p>
            </p:txBody>
          </p:sp>
          <p:sp>
            <p:nvSpPr>
              <p:cNvPr id="96" name="Freeform 95"/>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t>Risk Assessment A</a:t>
                </a:r>
                <a:endParaRPr lang="en-US" sz="1200" b="1" kern="1200" dirty="0"/>
              </a:p>
            </p:txBody>
          </p:sp>
          <p:sp>
            <p:nvSpPr>
              <p:cNvPr id="97" name="Freeform 96"/>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t>Risk Management A</a:t>
                </a:r>
                <a:endParaRPr lang="en-US" sz="1200" b="1" kern="1200" dirty="0"/>
              </a:p>
            </p:txBody>
          </p:sp>
        </p:grpSp>
      </p:grpSp>
      <p:grpSp>
        <p:nvGrpSpPr>
          <p:cNvPr id="73" name="Group 72"/>
          <p:cNvGrpSpPr/>
          <p:nvPr/>
        </p:nvGrpSpPr>
        <p:grpSpPr>
          <a:xfrm>
            <a:off x="3922776" y="73152"/>
            <a:ext cx="1293269" cy="1293269"/>
            <a:chOff x="4640876" y="1143383"/>
            <a:chExt cx="1293269" cy="1293269"/>
          </a:xfrm>
        </p:grpSpPr>
        <p:sp>
          <p:nvSpPr>
            <p:cNvPr id="74" name="Oval 73"/>
            <p:cNvSpPr/>
            <p:nvPr/>
          </p:nvSpPr>
          <p:spPr>
            <a:xfrm>
              <a:off x="4640876" y="1143383"/>
              <a:ext cx="1293269" cy="1293269"/>
            </a:xfrm>
            <a:prstGeom prst="ellipse">
              <a:avLst/>
            </a:pr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sp>
        <p:sp>
          <p:nvSpPr>
            <p:cNvPr id="75" name="Oval 4"/>
            <p:cNvSpPr/>
            <p:nvPr/>
          </p:nvSpPr>
          <p:spPr>
            <a:xfrm>
              <a:off x="4830271"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Human Health B</a:t>
              </a:r>
              <a:endParaRPr lang="en-US" sz="1200" b="1" kern="1200" dirty="0"/>
            </a:p>
          </p:txBody>
        </p:sp>
      </p:grpSp>
      <p:grpSp>
        <p:nvGrpSpPr>
          <p:cNvPr id="83" name="Group 82"/>
          <p:cNvGrpSpPr/>
          <p:nvPr/>
        </p:nvGrpSpPr>
        <p:grpSpPr>
          <a:xfrm>
            <a:off x="2133251" y="1152525"/>
            <a:ext cx="4857943" cy="4653915"/>
            <a:chOff x="2133251" y="1152525"/>
            <a:chExt cx="4857943" cy="4653915"/>
          </a:xfrm>
        </p:grpSpPr>
        <p:sp>
          <p:nvSpPr>
            <p:cNvPr id="84" name="Up-Down Arrow 83"/>
            <p:cNvSpPr/>
            <p:nvPr/>
          </p:nvSpPr>
          <p:spPr>
            <a:xfrm>
              <a:off x="4493435" y="1152525"/>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5" name="Group 84"/>
            <p:cNvGrpSpPr/>
            <p:nvPr/>
          </p:nvGrpSpPr>
          <p:grpSpPr>
            <a:xfrm>
              <a:off x="2133251" y="2911522"/>
              <a:ext cx="4857943" cy="2894918"/>
              <a:chOff x="2133251" y="2911522"/>
              <a:chExt cx="4857943" cy="2894918"/>
            </a:xfrm>
          </p:grpSpPr>
          <p:sp>
            <p:nvSpPr>
              <p:cNvPr id="86" name="Up-Down Arrow 85"/>
              <p:cNvSpPr/>
              <p:nvPr/>
            </p:nvSpPr>
            <p:spPr>
              <a:xfrm rot="17280000">
                <a:off x="2283285" y="276149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7" name="Up-Down Arrow 86"/>
              <p:cNvSpPr/>
              <p:nvPr/>
            </p:nvSpPr>
            <p:spPr>
              <a:xfrm rot="12960000">
                <a:off x="3140414" y="534924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Up-Down Arrow 87"/>
              <p:cNvSpPr/>
              <p:nvPr/>
            </p:nvSpPr>
            <p:spPr>
              <a:xfrm rot="8640000">
                <a:off x="5877328" y="5349239"/>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9" name="Up-Down Arrow 88"/>
              <p:cNvSpPr/>
              <p:nvPr/>
            </p:nvSpPr>
            <p:spPr>
              <a:xfrm rot="4320000">
                <a:off x="6684028" y="2761488"/>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14636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
                                      <p:cBhvr>
                                        <p:cTn id="6" dur="2000" fill="hold"/>
                                        <p:tgtEl>
                                          <p:spTgt spid="90"/>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rot="-4320000">
            <a:off x="1416322" y="162043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960000">
            <a:off x="2273452" y="420624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40000">
            <a:off x="5010366" y="4201984"/>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320000">
            <a:off x="5816110" y="1618488"/>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26472" y="1905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4320000">
            <a:off x="6748272" y="2167128"/>
            <a:ext cx="1293269" cy="1293269"/>
            <a:chOff x="4040135" y="2992275"/>
            <a:chExt cx="1293269" cy="1293269"/>
          </a:xfrm>
        </p:grpSpPr>
        <p:sp>
          <p:nvSpPr>
            <p:cNvPr id="77" name="Oval 76"/>
            <p:cNvSpPr/>
            <p:nvPr/>
          </p:nvSpPr>
          <p:spPr>
            <a:xfrm>
              <a:off x="4040135" y="2992275"/>
              <a:ext cx="1293269" cy="1293269"/>
            </a:xfrm>
            <a:prstGeom prst="ellipse">
              <a:avLst/>
            </a:pr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sp>
        <p:sp>
          <p:nvSpPr>
            <p:cNvPr id="78" name="Oval 4"/>
            <p:cNvSpPr/>
            <p:nvPr/>
          </p:nvSpPr>
          <p:spPr>
            <a:xfrm>
              <a:off x="4229530"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Ecotoxicity B</a:t>
              </a:r>
              <a:endParaRPr lang="en-US" sz="1200" b="1" kern="1200" dirty="0"/>
            </a:p>
          </p:txBody>
        </p:sp>
      </p:grpSp>
      <p:grpSp>
        <p:nvGrpSpPr>
          <p:cNvPr id="102" name="Group 101"/>
          <p:cNvGrpSpPr/>
          <p:nvPr/>
        </p:nvGrpSpPr>
        <p:grpSpPr>
          <a:xfrm rot="8640000">
            <a:off x="5705856" y="5458968"/>
            <a:ext cx="1293269" cy="1293269"/>
            <a:chOff x="2085026" y="2995871"/>
            <a:chExt cx="1293269" cy="1293269"/>
          </a:xfrm>
        </p:grpSpPr>
        <p:sp>
          <p:nvSpPr>
            <p:cNvPr id="103" name="Oval 102"/>
            <p:cNvSpPr/>
            <p:nvPr/>
          </p:nvSpPr>
          <p:spPr>
            <a:xfrm>
              <a:off x="2085026" y="2995871"/>
              <a:ext cx="1293269" cy="1293269"/>
            </a:xfrm>
            <a:prstGeom prst="ellipse">
              <a:avLst/>
            </a:pr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sp>
        <p:sp>
          <p:nvSpPr>
            <p:cNvPr id="109" name="Oval 4"/>
            <p:cNvSpPr/>
            <p:nvPr/>
          </p:nvSpPr>
          <p:spPr>
            <a:xfrm>
              <a:off x="2285489"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Assessment B</a:t>
              </a:r>
              <a:endParaRPr lang="en-US" sz="1200" b="1" kern="1200" dirty="0"/>
            </a:p>
          </p:txBody>
        </p:sp>
      </p:grpSp>
      <p:grpSp>
        <p:nvGrpSpPr>
          <p:cNvPr id="110" name="Group 109"/>
          <p:cNvGrpSpPr/>
          <p:nvPr/>
        </p:nvGrpSpPr>
        <p:grpSpPr>
          <a:xfrm rot="12960000">
            <a:off x="2167128" y="5458968"/>
            <a:ext cx="1293269" cy="1293269"/>
            <a:chOff x="1495353" y="1143383"/>
            <a:chExt cx="1293269" cy="1293269"/>
          </a:xfrm>
        </p:grpSpPr>
        <p:sp>
          <p:nvSpPr>
            <p:cNvPr id="111" name="Oval 110"/>
            <p:cNvSpPr/>
            <p:nvPr/>
          </p:nvSpPr>
          <p:spPr>
            <a:xfrm>
              <a:off x="1495353" y="1143383"/>
              <a:ext cx="1293269" cy="1293269"/>
            </a:xfrm>
            <a:prstGeom prst="ellipse">
              <a:avLst/>
            </a:pr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sp>
        <p:sp>
          <p:nvSpPr>
            <p:cNvPr id="127" name="Oval 4"/>
            <p:cNvSpPr/>
            <p:nvPr/>
          </p:nvSpPr>
          <p:spPr>
            <a:xfrm>
              <a:off x="1684748"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Management B</a:t>
              </a:r>
              <a:endParaRPr lang="en-US" sz="1200" b="1" kern="1200" dirty="0"/>
            </a:p>
          </p:txBody>
        </p:sp>
      </p:grpSp>
      <p:sp>
        <p:nvSpPr>
          <p:cNvPr id="63" name="TextBox 62"/>
          <p:cNvSpPr txBox="1"/>
          <p:nvPr/>
        </p:nvSpPr>
        <p:spPr>
          <a:xfrm>
            <a:off x="4206240" y="2752175"/>
            <a:ext cx="731520" cy="274320"/>
          </a:xfrm>
          <a:prstGeom prst="rect">
            <a:avLst/>
          </a:prstGeom>
          <a:noFill/>
        </p:spPr>
        <p:txBody>
          <a:bodyPr wrap="square" rtlCol="0">
            <a:spAutoFit/>
          </a:bodyPr>
          <a:lstStyle/>
          <a:p>
            <a:r>
              <a:rPr lang="en-US" sz="1200" dirty="0" smtClean="0"/>
              <a:t>Cluster 1</a:t>
            </a:r>
            <a:endParaRPr lang="en-US" sz="1200" dirty="0"/>
          </a:p>
        </p:txBody>
      </p:sp>
      <p:sp>
        <p:nvSpPr>
          <p:cNvPr id="64" name="TextBox 63"/>
          <p:cNvSpPr txBox="1"/>
          <p:nvPr/>
        </p:nvSpPr>
        <p:spPr>
          <a:xfrm rot="17280000">
            <a:off x="3426542" y="3320150"/>
            <a:ext cx="731520" cy="274320"/>
          </a:xfrm>
          <a:prstGeom prst="rect">
            <a:avLst/>
          </a:prstGeom>
          <a:noFill/>
        </p:spPr>
        <p:txBody>
          <a:bodyPr wrap="square" rtlCol="0">
            <a:spAutoFit/>
          </a:bodyPr>
          <a:lstStyle/>
          <a:p>
            <a:r>
              <a:rPr lang="en-US" sz="1200" dirty="0" smtClean="0"/>
              <a:t>Cluster 5</a:t>
            </a:r>
            <a:endParaRPr lang="en-US" sz="1200" dirty="0"/>
          </a:p>
        </p:txBody>
      </p:sp>
      <p:sp>
        <p:nvSpPr>
          <p:cNvPr id="65" name="TextBox 64"/>
          <p:cNvSpPr txBox="1"/>
          <p:nvPr/>
        </p:nvSpPr>
        <p:spPr>
          <a:xfrm rot="2160000">
            <a:off x="3729572" y="4231863"/>
            <a:ext cx="731520" cy="274320"/>
          </a:xfrm>
          <a:prstGeom prst="rect">
            <a:avLst/>
          </a:prstGeom>
          <a:noFill/>
        </p:spPr>
        <p:txBody>
          <a:bodyPr wrap="square" rtlCol="0">
            <a:spAutoFit/>
          </a:bodyPr>
          <a:lstStyle/>
          <a:p>
            <a:r>
              <a:rPr lang="en-US" sz="1200" dirty="0" smtClean="0"/>
              <a:t>Cluster 4</a:t>
            </a:r>
            <a:endParaRPr lang="en-US" sz="1200" dirty="0"/>
          </a:p>
        </p:txBody>
      </p:sp>
      <p:sp>
        <p:nvSpPr>
          <p:cNvPr id="66" name="TextBox 65"/>
          <p:cNvSpPr txBox="1"/>
          <p:nvPr/>
        </p:nvSpPr>
        <p:spPr>
          <a:xfrm rot="19440000">
            <a:off x="4689284" y="4231863"/>
            <a:ext cx="731520" cy="274320"/>
          </a:xfrm>
          <a:prstGeom prst="rect">
            <a:avLst/>
          </a:prstGeom>
          <a:noFill/>
        </p:spPr>
        <p:txBody>
          <a:bodyPr wrap="square" rtlCol="0">
            <a:spAutoFit/>
          </a:bodyPr>
          <a:lstStyle/>
          <a:p>
            <a:r>
              <a:rPr lang="en-US" sz="1200" dirty="0" smtClean="0"/>
              <a:t>Cluster 3</a:t>
            </a:r>
            <a:endParaRPr lang="en-US" sz="1200" dirty="0"/>
          </a:p>
        </p:txBody>
      </p:sp>
      <p:sp>
        <p:nvSpPr>
          <p:cNvPr id="68" name="TextBox 67"/>
          <p:cNvSpPr txBox="1"/>
          <p:nvPr/>
        </p:nvSpPr>
        <p:spPr>
          <a:xfrm rot="4320000">
            <a:off x="4955756" y="3353326"/>
            <a:ext cx="731520" cy="289240"/>
          </a:xfrm>
          <a:prstGeom prst="rect">
            <a:avLst/>
          </a:prstGeom>
          <a:noFill/>
        </p:spPr>
        <p:txBody>
          <a:bodyPr wrap="square" rtlCol="0">
            <a:spAutoFit/>
          </a:bodyPr>
          <a:lstStyle/>
          <a:p>
            <a:r>
              <a:rPr lang="en-US" sz="1200" dirty="0" smtClean="0"/>
              <a:t>Cluster 2</a:t>
            </a:r>
            <a:endParaRPr lang="en-US" sz="1200" dirty="0"/>
          </a:p>
        </p:txBody>
      </p:sp>
      <p:grpSp>
        <p:nvGrpSpPr>
          <p:cNvPr id="69" name="Group 68"/>
          <p:cNvGrpSpPr/>
          <p:nvPr/>
        </p:nvGrpSpPr>
        <p:grpSpPr>
          <a:xfrm rot="-4320000">
            <a:off x="1078992" y="2167128"/>
            <a:ext cx="1293269" cy="1293269"/>
            <a:chOff x="3068115" y="704"/>
            <a:chExt cx="1293269" cy="1293269"/>
          </a:xfrm>
        </p:grpSpPr>
        <p:sp>
          <p:nvSpPr>
            <p:cNvPr id="70" name="Oval 69"/>
            <p:cNvSpPr/>
            <p:nvPr/>
          </p:nvSpPr>
          <p:spPr>
            <a:xfrm rot="10800000">
              <a:off x="3068115" y="704"/>
              <a:ext cx="1293269" cy="1293269"/>
            </a:xfrm>
            <a:prstGeom prst="ellipse">
              <a:avLst/>
            </a:pr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1" name="Oval 4"/>
            <p:cNvSpPr/>
            <p:nvPr/>
          </p:nvSpPr>
          <p:spPr>
            <a:xfrm rot="29622">
              <a:off x="3257510" y="190099"/>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Exposure B</a:t>
              </a:r>
              <a:endParaRPr lang="en-US" sz="1200" b="1" kern="1200" dirty="0"/>
            </a:p>
          </p:txBody>
        </p:sp>
      </p:grpSp>
      <p:sp>
        <p:nvSpPr>
          <p:cNvPr id="82" name="TextBox 81"/>
          <p:cNvSpPr txBox="1"/>
          <p:nvPr/>
        </p:nvSpPr>
        <p:spPr>
          <a:xfrm>
            <a:off x="76200" y="160351"/>
            <a:ext cx="3655970" cy="738664"/>
          </a:xfrm>
          <a:prstGeom prst="rect">
            <a:avLst/>
          </a:prstGeom>
          <a:noFill/>
        </p:spPr>
        <p:txBody>
          <a:bodyPr wrap="square" rtlCol="0">
            <a:spAutoFit/>
          </a:bodyPr>
          <a:lstStyle/>
          <a:p>
            <a:r>
              <a:rPr lang="en-US" sz="2400" b="1" dirty="0" smtClean="0">
                <a:solidFill>
                  <a:srgbClr val="215EAC"/>
                </a:solidFill>
              </a:rPr>
              <a:t>Round 3:</a:t>
            </a:r>
          </a:p>
          <a:p>
            <a:r>
              <a:rPr lang="en-US" dirty="0"/>
              <a:t>Discuss questions with partner team</a:t>
            </a:r>
          </a:p>
        </p:txBody>
      </p:sp>
      <p:grpSp>
        <p:nvGrpSpPr>
          <p:cNvPr id="90" name="Group 89"/>
          <p:cNvGrpSpPr/>
          <p:nvPr/>
        </p:nvGrpSpPr>
        <p:grpSpPr>
          <a:xfrm>
            <a:off x="2350008" y="1417320"/>
            <a:ext cx="4441389" cy="4596719"/>
            <a:chOff x="2350008" y="1417320"/>
            <a:chExt cx="4441389" cy="4596719"/>
          </a:xfrm>
        </p:grpSpPr>
        <p:grpSp>
          <p:nvGrpSpPr>
            <p:cNvPr id="91" name="Group 90"/>
            <p:cNvGrpSpPr/>
            <p:nvPr/>
          </p:nvGrpSpPr>
          <p:grpSpPr>
            <a:xfrm rot="10800000">
              <a:off x="2352605" y="1430160"/>
              <a:ext cx="4438792" cy="4583879"/>
              <a:chOff x="2352603" y="1101290"/>
              <a:chExt cx="4438792" cy="4583879"/>
            </a:xfrm>
          </p:grpSpPr>
          <p:sp>
            <p:nvSpPr>
              <p:cNvPr id="98" name="Freeform 97"/>
              <p:cNvSpPr/>
              <p:nvPr/>
            </p:nvSpPr>
            <p:spPr>
              <a:xfrm rot="10800000">
                <a:off x="3925365" y="110129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Exposure A</a:t>
                </a:r>
                <a:endParaRPr lang="en-US" sz="1200" b="1" kern="1200" dirty="0">
                  <a:noFill/>
                </a:endParaRPr>
              </a:p>
            </p:txBody>
          </p:sp>
          <p:sp>
            <p:nvSpPr>
              <p:cNvPr id="99" name="Freeform 98"/>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Human Health A</a:t>
                </a:r>
                <a:endParaRPr lang="en-US" sz="1200" b="1" kern="1200" dirty="0">
                  <a:noFill/>
                </a:endParaRPr>
              </a:p>
            </p:txBody>
          </p:sp>
          <p:sp>
            <p:nvSpPr>
              <p:cNvPr id="100" name="Freeform 99"/>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noFill/>
                  </a:rPr>
                  <a:t>Ecotoxicity A</a:t>
                </a:r>
                <a:endParaRPr lang="en-US" sz="1200" b="1" kern="1200" dirty="0">
                  <a:noFill/>
                </a:endParaRPr>
              </a:p>
            </p:txBody>
          </p:sp>
          <p:sp>
            <p:nvSpPr>
              <p:cNvPr id="101" name="Freeform 100"/>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Risk Assessment A</a:t>
                </a:r>
                <a:endParaRPr lang="en-US" sz="1200" b="1" kern="1200" dirty="0">
                  <a:noFill/>
                </a:endParaRPr>
              </a:p>
            </p:txBody>
          </p:sp>
          <p:sp>
            <p:nvSpPr>
              <p:cNvPr id="104" name="Freeform 103"/>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Risk Management A</a:t>
                </a:r>
                <a:endParaRPr lang="en-US" sz="1200" b="1" kern="1200" dirty="0">
                  <a:noFill/>
                </a:endParaRPr>
              </a:p>
            </p:txBody>
          </p:sp>
        </p:grpSp>
        <p:grpSp>
          <p:nvGrpSpPr>
            <p:cNvPr id="92" name="Group 91"/>
            <p:cNvGrpSpPr/>
            <p:nvPr/>
          </p:nvGrpSpPr>
          <p:grpSpPr>
            <a:xfrm>
              <a:off x="2350008" y="1417320"/>
              <a:ext cx="4438805" cy="4283357"/>
              <a:chOff x="2350007" y="1396310"/>
              <a:chExt cx="4438805" cy="4283357"/>
            </a:xfrm>
          </p:grpSpPr>
          <p:sp>
            <p:nvSpPr>
              <p:cNvPr id="93" name="Freeform 92"/>
              <p:cNvSpPr/>
              <p:nvPr/>
            </p:nvSpPr>
            <p:spPr>
              <a:xfrm rot="15120000">
                <a:off x="5495543" y="2539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t>Exposure A</a:t>
                </a:r>
                <a:endParaRPr lang="en-US" sz="1200" b="1" kern="1200" dirty="0"/>
              </a:p>
            </p:txBody>
          </p:sp>
          <p:sp>
            <p:nvSpPr>
              <p:cNvPr id="94" name="Freeform 93"/>
              <p:cNvSpPr/>
              <p:nvPr/>
            </p:nvSpPr>
            <p:spPr>
              <a:xfrm rot="19440000">
                <a:off x="4892039" y="438639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t>Human Health A</a:t>
                </a:r>
                <a:endParaRPr lang="en-US" sz="1200" b="1" kern="1200" dirty="0"/>
              </a:p>
            </p:txBody>
          </p:sp>
          <p:sp>
            <p:nvSpPr>
              <p:cNvPr id="95" name="Freeform 94"/>
              <p:cNvSpPr/>
              <p:nvPr/>
            </p:nvSpPr>
            <p:spPr>
              <a:xfrm rot="2160000">
                <a:off x="2953511" y="438639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t>Ecotoxicity A</a:t>
                </a:r>
                <a:endParaRPr lang="en-US" sz="1200" b="1" kern="1200" dirty="0"/>
              </a:p>
            </p:txBody>
          </p:sp>
          <p:sp>
            <p:nvSpPr>
              <p:cNvPr id="96" name="Freeform 95"/>
              <p:cNvSpPr/>
              <p:nvPr/>
            </p:nvSpPr>
            <p:spPr>
              <a:xfrm rot="6480000">
                <a:off x="2350007" y="2539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t>Risk Assessment A</a:t>
                </a:r>
                <a:endParaRPr lang="en-US" sz="1200" b="1" kern="1200" dirty="0"/>
              </a:p>
            </p:txBody>
          </p:sp>
          <p:sp>
            <p:nvSpPr>
              <p:cNvPr id="97" name="Freeform 96"/>
              <p:cNvSpPr/>
              <p:nvPr/>
            </p:nvSpPr>
            <p:spPr>
              <a:xfrm rot="10800000">
                <a:off x="3922775" y="1396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t>Risk Management A</a:t>
                </a:r>
                <a:endParaRPr lang="en-US" sz="1200" b="1" kern="1200" dirty="0"/>
              </a:p>
            </p:txBody>
          </p:sp>
        </p:grpSp>
      </p:grpSp>
      <p:grpSp>
        <p:nvGrpSpPr>
          <p:cNvPr id="73" name="Group 72"/>
          <p:cNvGrpSpPr/>
          <p:nvPr/>
        </p:nvGrpSpPr>
        <p:grpSpPr>
          <a:xfrm>
            <a:off x="3922776" y="73152"/>
            <a:ext cx="1293269" cy="1293269"/>
            <a:chOff x="4640876" y="1143383"/>
            <a:chExt cx="1293269" cy="1293269"/>
          </a:xfrm>
        </p:grpSpPr>
        <p:sp>
          <p:nvSpPr>
            <p:cNvPr id="74" name="Oval 73"/>
            <p:cNvSpPr/>
            <p:nvPr/>
          </p:nvSpPr>
          <p:spPr>
            <a:xfrm>
              <a:off x="4640876" y="1143383"/>
              <a:ext cx="1293269" cy="1293269"/>
            </a:xfrm>
            <a:prstGeom prst="ellipse">
              <a:avLst/>
            </a:pr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sp>
        <p:sp>
          <p:nvSpPr>
            <p:cNvPr id="75" name="Oval 4"/>
            <p:cNvSpPr/>
            <p:nvPr/>
          </p:nvSpPr>
          <p:spPr>
            <a:xfrm>
              <a:off x="4830271"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Human Health B</a:t>
              </a:r>
              <a:endParaRPr lang="en-US" sz="1200" b="1" kern="1200" dirty="0"/>
            </a:p>
          </p:txBody>
        </p:sp>
      </p:grpSp>
      <p:grpSp>
        <p:nvGrpSpPr>
          <p:cNvPr id="83" name="Group 82"/>
          <p:cNvGrpSpPr/>
          <p:nvPr/>
        </p:nvGrpSpPr>
        <p:grpSpPr>
          <a:xfrm>
            <a:off x="2133251" y="1152525"/>
            <a:ext cx="4857943" cy="4653915"/>
            <a:chOff x="2133251" y="1152525"/>
            <a:chExt cx="4857943" cy="4653915"/>
          </a:xfrm>
        </p:grpSpPr>
        <p:sp>
          <p:nvSpPr>
            <p:cNvPr id="84" name="Up-Down Arrow 83"/>
            <p:cNvSpPr/>
            <p:nvPr/>
          </p:nvSpPr>
          <p:spPr>
            <a:xfrm>
              <a:off x="4493435" y="1152525"/>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5" name="Group 84"/>
            <p:cNvGrpSpPr/>
            <p:nvPr/>
          </p:nvGrpSpPr>
          <p:grpSpPr>
            <a:xfrm>
              <a:off x="2133251" y="2911522"/>
              <a:ext cx="4857943" cy="2894918"/>
              <a:chOff x="2133251" y="2911522"/>
              <a:chExt cx="4857943" cy="2894918"/>
            </a:xfrm>
          </p:grpSpPr>
          <p:sp>
            <p:nvSpPr>
              <p:cNvPr id="86" name="Up-Down Arrow 85"/>
              <p:cNvSpPr/>
              <p:nvPr/>
            </p:nvSpPr>
            <p:spPr>
              <a:xfrm rot="17280000">
                <a:off x="2283285" y="276149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7" name="Up-Down Arrow 86"/>
              <p:cNvSpPr/>
              <p:nvPr/>
            </p:nvSpPr>
            <p:spPr>
              <a:xfrm rot="12960000">
                <a:off x="3140414" y="534924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Up-Down Arrow 87"/>
              <p:cNvSpPr/>
              <p:nvPr/>
            </p:nvSpPr>
            <p:spPr>
              <a:xfrm rot="8640000">
                <a:off x="5877328" y="5349239"/>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9" name="Up-Down Arrow 88"/>
              <p:cNvSpPr/>
              <p:nvPr/>
            </p:nvSpPr>
            <p:spPr>
              <a:xfrm rot="4320000">
                <a:off x="6684028" y="2761488"/>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236389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
                                      <p:cBhvr>
                                        <p:cTn id="6" dur="2000" fill="hold"/>
                                        <p:tgtEl>
                                          <p:spTgt spid="90"/>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rot="-4320000">
            <a:off x="1416322" y="162043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960000">
            <a:off x="2273452" y="420624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40000">
            <a:off x="5010366" y="4201984"/>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320000">
            <a:off x="5816110" y="1618488"/>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26472" y="1905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4320000">
            <a:off x="6748272" y="2167128"/>
            <a:ext cx="1293269" cy="1293269"/>
            <a:chOff x="4040135" y="2992275"/>
            <a:chExt cx="1293269" cy="1293269"/>
          </a:xfrm>
        </p:grpSpPr>
        <p:sp>
          <p:nvSpPr>
            <p:cNvPr id="77" name="Oval 76"/>
            <p:cNvSpPr/>
            <p:nvPr/>
          </p:nvSpPr>
          <p:spPr>
            <a:xfrm>
              <a:off x="4040135" y="2992275"/>
              <a:ext cx="1293269" cy="1293269"/>
            </a:xfrm>
            <a:prstGeom prst="ellipse">
              <a:avLst/>
            </a:pr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sp>
        <p:sp>
          <p:nvSpPr>
            <p:cNvPr id="78" name="Oval 4"/>
            <p:cNvSpPr/>
            <p:nvPr/>
          </p:nvSpPr>
          <p:spPr>
            <a:xfrm>
              <a:off x="4229530"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Ecotoxicity B</a:t>
              </a:r>
              <a:endParaRPr lang="en-US" sz="1200" b="1" kern="1200" dirty="0"/>
            </a:p>
          </p:txBody>
        </p:sp>
      </p:grpSp>
      <p:grpSp>
        <p:nvGrpSpPr>
          <p:cNvPr id="102" name="Group 101"/>
          <p:cNvGrpSpPr/>
          <p:nvPr/>
        </p:nvGrpSpPr>
        <p:grpSpPr>
          <a:xfrm rot="8640000">
            <a:off x="5705856" y="5458968"/>
            <a:ext cx="1293269" cy="1293269"/>
            <a:chOff x="2085026" y="2995871"/>
            <a:chExt cx="1293269" cy="1293269"/>
          </a:xfrm>
        </p:grpSpPr>
        <p:sp>
          <p:nvSpPr>
            <p:cNvPr id="103" name="Oval 102"/>
            <p:cNvSpPr/>
            <p:nvPr/>
          </p:nvSpPr>
          <p:spPr>
            <a:xfrm>
              <a:off x="2085026" y="2995871"/>
              <a:ext cx="1293269" cy="1293269"/>
            </a:xfrm>
            <a:prstGeom prst="ellipse">
              <a:avLst/>
            </a:pr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sp>
        <p:sp>
          <p:nvSpPr>
            <p:cNvPr id="109" name="Oval 4"/>
            <p:cNvSpPr/>
            <p:nvPr/>
          </p:nvSpPr>
          <p:spPr>
            <a:xfrm>
              <a:off x="2285489"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Assessment B</a:t>
              </a:r>
              <a:endParaRPr lang="en-US" sz="1200" b="1" kern="1200" dirty="0"/>
            </a:p>
          </p:txBody>
        </p:sp>
      </p:grpSp>
      <p:grpSp>
        <p:nvGrpSpPr>
          <p:cNvPr id="110" name="Group 109"/>
          <p:cNvGrpSpPr/>
          <p:nvPr/>
        </p:nvGrpSpPr>
        <p:grpSpPr>
          <a:xfrm rot="12960000">
            <a:off x="2167128" y="5458968"/>
            <a:ext cx="1293269" cy="1293269"/>
            <a:chOff x="1495353" y="1143383"/>
            <a:chExt cx="1293269" cy="1293269"/>
          </a:xfrm>
        </p:grpSpPr>
        <p:sp>
          <p:nvSpPr>
            <p:cNvPr id="111" name="Oval 110"/>
            <p:cNvSpPr/>
            <p:nvPr/>
          </p:nvSpPr>
          <p:spPr>
            <a:xfrm>
              <a:off x="1495353" y="1143383"/>
              <a:ext cx="1293269" cy="1293269"/>
            </a:xfrm>
            <a:prstGeom prst="ellipse">
              <a:avLst/>
            </a:pr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sp>
        <p:sp>
          <p:nvSpPr>
            <p:cNvPr id="127" name="Oval 4"/>
            <p:cNvSpPr/>
            <p:nvPr/>
          </p:nvSpPr>
          <p:spPr>
            <a:xfrm>
              <a:off x="1684748"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Management B</a:t>
              </a:r>
              <a:endParaRPr lang="en-US" sz="1200" b="1" kern="1200" dirty="0"/>
            </a:p>
          </p:txBody>
        </p:sp>
      </p:grpSp>
      <p:sp>
        <p:nvSpPr>
          <p:cNvPr id="63" name="TextBox 62"/>
          <p:cNvSpPr txBox="1"/>
          <p:nvPr/>
        </p:nvSpPr>
        <p:spPr>
          <a:xfrm>
            <a:off x="4206240" y="2752175"/>
            <a:ext cx="731520" cy="274320"/>
          </a:xfrm>
          <a:prstGeom prst="rect">
            <a:avLst/>
          </a:prstGeom>
          <a:noFill/>
        </p:spPr>
        <p:txBody>
          <a:bodyPr wrap="square" rtlCol="0">
            <a:spAutoFit/>
          </a:bodyPr>
          <a:lstStyle/>
          <a:p>
            <a:r>
              <a:rPr lang="en-US" sz="1200" dirty="0" smtClean="0"/>
              <a:t>Cluster 1</a:t>
            </a:r>
            <a:endParaRPr lang="en-US" sz="1200" dirty="0"/>
          </a:p>
        </p:txBody>
      </p:sp>
      <p:sp>
        <p:nvSpPr>
          <p:cNvPr id="64" name="TextBox 63"/>
          <p:cNvSpPr txBox="1"/>
          <p:nvPr/>
        </p:nvSpPr>
        <p:spPr>
          <a:xfrm rot="17280000">
            <a:off x="3426542" y="3320150"/>
            <a:ext cx="731520" cy="274320"/>
          </a:xfrm>
          <a:prstGeom prst="rect">
            <a:avLst/>
          </a:prstGeom>
          <a:noFill/>
        </p:spPr>
        <p:txBody>
          <a:bodyPr wrap="square" rtlCol="0">
            <a:spAutoFit/>
          </a:bodyPr>
          <a:lstStyle/>
          <a:p>
            <a:r>
              <a:rPr lang="en-US" sz="1200" dirty="0" smtClean="0"/>
              <a:t>Cluster 5</a:t>
            </a:r>
            <a:endParaRPr lang="en-US" sz="1200" dirty="0"/>
          </a:p>
        </p:txBody>
      </p:sp>
      <p:sp>
        <p:nvSpPr>
          <p:cNvPr id="65" name="TextBox 64"/>
          <p:cNvSpPr txBox="1"/>
          <p:nvPr/>
        </p:nvSpPr>
        <p:spPr>
          <a:xfrm rot="2160000">
            <a:off x="3729572" y="4231863"/>
            <a:ext cx="731520" cy="274320"/>
          </a:xfrm>
          <a:prstGeom prst="rect">
            <a:avLst/>
          </a:prstGeom>
          <a:noFill/>
        </p:spPr>
        <p:txBody>
          <a:bodyPr wrap="square" rtlCol="0">
            <a:spAutoFit/>
          </a:bodyPr>
          <a:lstStyle/>
          <a:p>
            <a:r>
              <a:rPr lang="en-US" sz="1200" dirty="0" smtClean="0"/>
              <a:t>Cluster 4</a:t>
            </a:r>
            <a:endParaRPr lang="en-US" sz="1200" dirty="0"/>
          </a:p>
        </p:txBody>
      </p:sp>
      <p:sp>
        <p:nvSpPr>
          <p:cNvPr id="66" name="TextBox 65"/>
          <p:cNvSpPr txBox="1"/>
          <p:nvPr/>
        </p:nvSpPr>
        <p:spPr>
          <a:xfrm rot="19440000">
            <a:off x="4689284" y="4231863"/>
            <a:ext cx="731520" cy="274320"/>
          </a:xfrm>
          <a:prstGeom prst="rect">
            <a:avLst/>
          </a:prstGeom>
          <a:noFill/>
        </p:spPr>
        <p:txBody>
          <a:bodyPr wrap="square" rtlCol="0">
            <a:spAutoFit/>
          </a:bodyPr>
          <a:lstStyle/>
          <a:p>
            <a:r>
              <a:rPr lang="en-US" sz="1200" dirty="0" smtClean="0"/>
              <a:t>Cluster 3</a:t>
            </a:r>
            <a:endParaRPr lang="en-US" sz="1200" dirty="0"/>
          </a:p>
        </p:txBody>
      </p:sp>
      <p:sp>
        <p:nvSpPr>
          <p:cNvPr id="68" name="TextBox 67"/>
          <p:cNvSpPr txBox="1"/>
          <p:nvPr/>
        </p:nvSpPr>
        <p:spPr>
          <a:xfrm rot="4320000">
            <a:off x="4955756" y="3353326"/>
            <a:ext cx="731520" cy="289240"/>
          </a:xfrm>
          <a:prstGeom prst="rect">
            <a:avLst/>
          </a:prstGeom>
          <a:noFill/>
        </p:spPr>
        <p:txBody>
          <a:bodyPr wrap="square" rtlCol="0">
            <a:spAutoFit/>
          </a:bodyPr>
          <a:lstStyle/>
          <a:p>
            <a:r>
              <a:rPr lang="en-US" sz="1200" dirty="0" smtClean="0"/>
              <a:t>Cluster 2</a:t>
            </a:r>
            <a:endParaRPr lang="en-US" sz="1200" dirty="0"/>
          </a:p>
        </p:txBody>
      </p:sp>
      <p:grpSp>
        <p:nvGrpSpPr>
          <p:cNvPr id="69" name="Group 68"/>
          <p:cNvGrpSpPr/>
          <p:nvPr/>
        </p:nvGrpSpPr>
        <p:grpSpPr>
          <a:xfrm rot="-4320000">
            <a:off x="1078992" y="2167128"/>
            <a:ext cx="1293269" cy="1293269"/>
            <a:chOff x="3068115" y="704"/>
            <a:chExt cx="1293269" cy="1293269"/>
          </a:xfrm>
        </p:grpSpPr>
        <p:sp>
          <p:nvSpPr>
            <p:cNvPr id="70" name="Oval 69"/>
            <p:cNvSpPr/>
            <p:nvPr/>
          </p:nvSpPr>
          <p:spPr>
            <a:xfrm rot="10800000">
              <a:off x="3068115" y="704"/>
              <a:ext cx="1293269" cy="1293269"/>
            </a:xfrm>
            <a:prstGeom prst="ellipse">
              <a:avLst/>
            </a:pr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1" name="Oval 4"/>
            <p:cNvSpPr/>
            <p:nvPr/>
          </p:nvSpPr>
          <p:spPr>
            <a:xfrm rot="29622">
              <a:off x="3257510" y="190099"/>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Exposure B</a:t>
              </a:r>
              <a:endParaRPr lang="en-US" sz="1200" b="1" kern="1200" dirty="0"/>
            </a:p>
          </p:txBody>
        </p:sp>
      </p:grpSp>
      <p:sp>
        <p:nvSpPr>
          <p:cNvPr id="82" name="TextBox 81"/>
          <p:cNvSpPr txBox="1"/>
          <p:nvPr/>
        </p:nvSpPr>
        <p:spPr>
          <a:xfrm>
            <a:off x="76200" y="160351"/>
            <a:ext cx="3655970" cy="738664"/>
          </a:xfrm>
          <a:prstGeom prst="rect">
            <a:avLst/>
          </a:prstGeom>
          <a:noFill/>
        </p:spPr>
        <p:txBody>
          <a:bodyPr wrap="square" rtlCol="0">
            <a:spAutoFit/>
          </a:bodyPr>
          <a:lstStyle/>
          <a:p>
            <a:r>
              <a:rPr lang="en-US" sz="2400" b="1" dirty="0" smtClean="0">
                <a:solidFill>
                  <a:srgbClr val="215EAC"/>
                </a:solidFill>
              </a:rPr>
              <a:t>Round 4:</a:t>
            </a:r>
          </a:p>
          <a:p>
            <a:r>
              <a:rPr lang="en-US" dirty="0"/>
              <a:t>Discuss questions with partner team</a:t>
            </a:r>
          </a:p>
        </p:txBody>
      </p:sp>
      <p:grpSp>
        <p:nvGrpSpPr>
          <p:cNvPr id="90" name="Group 89"/>
          <p:cNvGrpSpPr/>
          <p:nvPr/>
        </p:nvGrpSpPr>
        <p:grpSpPr>
          <a:xfrm>
            <a:off x="2350008" y="1417320"/>
            <a:ext cx="4441389" cy="4596719"/>
            <a:chOff x="2350008" y="1417320"/>
            <a:chExt cx="4441389" cy="4596719"/>
          </a:xfrm>
        </p:grpSpPr>
        <p:grpSp>
          <p:nvGrpSpPr>
            <p:cNvPr id="91" name="Group 90"/>
            <p:cNvGrpSpPr/>
            <p:nvPr/>
          </p:nvGrpSpPr>
          <p:grpSpPr>
            <a:xfrm rot="10800000">
              <a:off x="2352605" y="1430160"/>
              <a:ext cx="4438792" cy="4583879"/>
              <a:chOff x="2352603" y="1101290"/>
              <a:chExt cx="4438792" cy="4583879"/>
            </a:xfrm>
          </p:grpSpPr>
          <p:sp>
            <p:nvSpPr>
              <p:cNvPr id="98" name="Freeform 97"/>
              <p:cNvSpPr/>
              <p:nvPr/>
            </p:nvSpPr>
            <p:spPr>
              <a:xfrm rot="10800000">
                <a:off x="3925365" y="110129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Exposure A</a:t>
                </a:r>
                <a:endParaRPr lang="en-US" sz="1200" b="1" kern="1200" dirty="0">
                  <a:noFill/>
                </a:endParaRPr>
              </a:p>
            </p:txBody>
          </p:sp>
          <p:sp>
            <p:nvSpPr>
              <p:cNvPr id="99" name="Freeform 98"/>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Human Health A</a:t>
                </a:r>
                <a:endParaRPr lang="en-US" sz="1200" b="1" kern="1200" dirty="0">
                  <a:noFill/>
                </a:endParaRPr>
              </a:p>
            </p:txBody>
          </p:sp>
          <p:sp>
            <p:nvSpPr>
              <p:cNvPr id="100" name="Freeform 99"/>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noFill/>
                  </a:rPr>
                  <a:t>Ecotoxicity A</a:t>
                </a:r>
                <a:endParaRPr lang="en-US" sz="1200" b="1" kern="1200" dirty="0">
                  <a:noFill/>
                </a:endParaRPr>
              </a:p>
            </p:txBody>
          </p:sp>
          <p:sp>
            <p:nvSpPr>
              <p:cNvPr id="101" name="Freeform 100"/>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Risk Assessment A</a:t>
                </a:r>
                <a:endParaRPr lang="en-US" sz="1200" b="1" kern="1200" dirty="0">
                  <a:noFill/>
                </a:endParaRPr>
              </a:p>
            </p:txBody>
          </p:sp>
          <p:sp>
            <p:nvSpPr>
              <p:cNvPr id="104" name="Freeform 103"/>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Risk Management A</a:t>
                </a:r>
                <a:endParaRPr lang="en-US" sz="1200" b="1" kern="1200" dirty="0">
                  <a:noFill/>
                </a:endParaRPr>
              </a:p>
            </p:txBody>
          </p:sp>
        </p:grpSp>
        <p:grpSp>
          <p:nvGrpSpPr>
            <p:cNvPr id="92" name="Group 91"/>
            <p:cNvGrpSpPr/>
            <p:nvPr/>
          </p:nvGrpSpPr>
          <p:grpSpPr>
            <a:xfrm>
              <a:off x="2350008" y="1417320"/>
              <a:ext cx="4438805" cy="4283357"/>
              <a:chOff x="2350007" y="1396310"/>
              <a:chExt cx="4438805" cy="4283357"/>
            </a:xfrm>
          </p:grpSpPr>
          <p:sp>
            <p:nvSpPr>
              <p:cNvPr id="97" name="Freeform 96"/>
              <p:cNvSpPr/>
              <p:nvPr/>
            </p:nvSpPr>
            <p:spPr>
              <a:xfrm rot="15120000">
                <a:off x="549554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t>Risk Management A</a:t>
                </a:r>
                <a:endParaRPr lang="en-US" sz="1200" b="1" kern="1200" dirty="0"/>
              </a:p>
            </p:txBody>
          </p:sp>
          <p:sp>
            <p:nvSpPr>
              <p:cNvPr id="93" name="Freeform 92"/>
              <p:cNvSpPr/>
              <p:nvPr/>
            </p:nvSpPr>
            <p:spPr>
              <a:xfrm rot="19440000">
                <a:off x="4892039" y="438639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t>Exposure A</a:t>
                </a:r>
                <a:endParaRPr lang="en-US" sz="1200" b="1" kern="1200" dirty="0"/>
              </a:p>
            </p:txBody>
          </p:sp>
          <p:sp>
            <p:nvSpPr>
              <p:cNvPr id="94" name="Freeform 93"/>
              <p:cNvSpPr/>
              <p:nvPr/>
            </p:nvSpPr>
            <p:spPr>
              <a:xfrm rot="2160000">
                <a:off x="2953511" y="438639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t>Human Health A</a:t>
                </a:r>
                <a:endParaRPr lang="en-US" sz="1200" b="1" kern="1200" dirty="0"/>
              </a:p>
            </p:txBody>
          </p:sp>
          <p:sp>
            <p:nvSpPr>
              <p:cNvPr id="95" name="Freeform 94"/>
              <p:cNvSpPr/>
              <p:nvPr/>
            </p:nvSpPr>
            <p:spPr>
              <a:xfrm rot="6480000">
                <a:off x="2350007" y="2539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t>Ecotoxicity A</a:t>
                </a:r>
                <a:endParaRPr lang="en-US" sz="1200" b="1" kern="1200" dirty="0"/>
              </a:p>
            </p:txBody>
          </p:sp>
          <p:sp>
            <p:nvSpPr>
              <p:cNvPr id="96" name="Freeform 95"/>
              <p:cNvSpPr/>
              <p:nvPr/>
            </p:nvSpPr>
            <p:spPr>
              <a:xfrm rot="10800000">
                <a:off x="3922775" y="1396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t>Risk Assessment A</a:t>
                </a:r>
                <a:endParaRPr lang="en-US" sz="1200" b="1" kern="1200" dirty="0"/>
              </a:p>
            </p:txBody>
          </p:sp>
        </p:grpSp>
      </p:grpSp>
      <p:grpSp>
        <p:nvGrpSpPr>
          <p:cNvPr id="73" name="Group 72"/>
          <p:cNvGrpSpPr/>
          <p:nvPr/>
        </p:nvGrpSpPr>
        <p:grpSpPr>
          <a:xfrm>
            <a:off x="3922776" y="73152"/>
            <a:ext cx="1293269" cy="1293269"/>
            <a:chOff x="4640876" y="1143383"/>
            <a:chExt cx="1293269" cy="1293269"/>
          </a:xfrm>
        </p:grpSpPr>
        <p:sp>
          <p:nvSpPr>
            <p:cNvPr id="74" name="Oval 73"/>
            <p:cNvSpPr/>
            <p:nvPr/>
          </p:nvSpPr>
          <p:spPr>
            <a:xfrm>
              <a:off x="4640876" y="1143383"/>
              <a:ext cx="1293269" cy="1293269"/>
            </a:xfrm>
            <a:prstGeom prst="ellipse">
              <a:avLst/>
            </a:pr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sp>
        <p:sp>
          <p:nvSpPr>
            <p:cNvPr id="75" name="Oval 4"/>
            <p:cNvSpPr/>
            <p:nvPr/>
          </p:nvSpPr>
          <p:spPr>
            <a:xfrm>
              <a:off x="4830271"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Human Health B</a:t>
              </a:r>
              <a:endParaRPr lang="en-US" sz="1200" b="1" kern="1200" dirty="0"/>
            </a:p>
          </p:txBody>
        </p:sp>
      </p:grpSp>
      <p:grpSp>
        <p:nvGrpSpPr>
          <p:cNvPr id="83" name="Group 82"/>
          <p:cNvGrpSpPr/>
          <p:nvPr/>
        </p:nvGrpSpPr>
        <p:grpSpPr>
          <a:xfrm>
            <a:off x="2133251" y="1152525"/>
            <a:ext cx="4857943" cy="4653915"/>
            <a:chOff x="2133251" y="1152525"/>
            <a:chExt cx="4857943" cy="4653915"/>
          </a:xfrm>
        </p:grpSpPr>
        <p:sp>
          <p:nvSpPr>
            <p:cNvPr id="84" name="Up-Down Arrow 83"/>
            <p:cNvSpPr/>
            <p:nvPr/>
          </p:nvSpPr>
          <p:spPr>
            <a:xfrm>
              <a:off x="4493435" y="1152525"/>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5" name="Group 84"/>
            <p:cNvGrpSpPr/>
            <p:nvPr/>
          </p:nvGrpSpPr>
          <p:grpSpPr>
            <a:xfrm>
              <a:off x="2133251" y="2911522"/>
              <a:ext cx="4857943" cy="2894918"/>
              <a:chOff x="2133251" y="2911522"/>
              <a:chExt cx="4857943" cy="2894918"/>
            </a:xfrm>
          </p:grpSpPr>
          <p:sp>
            <p:nvSpPr>
              <p:cNvPr id="86" name="Up-Down Arrow 85"/>
              <p:cNvSpPr/>
              <p:nvPr/>
            </p:nvSpPr>
            <p:spPr>
              <a:xfrm rot="17280000">
                <a:off x="2283285" y="276149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7" name="Up-Down Arrow 86"/>
              <p:cNvSpPr/>
              <p:nvPr/>
            </p:nvSpPr>
            <p:spPr>
              <a:xfrm rot="12960000">
                <a:off x="3140414" y="534924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Up-Down Arrow 87"/>
              <p:cNvSpPr/>
              <p:nvPr/>
            </p:nvSpPr>
            <p:spPr>
              <a:xfrm rot="8640000">
                <a:off x="5877328" y="5349239"/>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9" name="Up-Down Arrow 88"/>
              <p:cNvSpPr/>
              <p:nvPr/>
            </p:nvSpPr>
            <p:spPr>
              <a:xfrm rot="4320000">
                <a:off x="6684028" y="2761488"/>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7422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500000">
                                      <p:cBhvr>
                                        <p:cTn id="6" dur="2000" fill="hold"/>
                                        <p:tgtEl>
                                          <p:spTgt spid="90"/>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rot="-4320000">
            <a:off x="1416322" y="162043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960000">
            <a:off x="2273452" y="420624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40000">
            <a:off x="5010366" y="4201984"/>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320000">
            <a:off x="5816110" y="1618488"/>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26472" y="1905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4320000">
            <a:off x="6748272" y="2167128"/>
            <a:ext cx="1293269" cy="1293269"/>
            <a:chOff x="4040135" y="2992275"/>
            <a:chExt cx="1293269" cy="1293269"/>
          </a:xfrm>
        </p:grpSpPr>
        <p:sp>
          <p:nvSpPr>
            <p:cNvPr id="77" name="Oval 76"/>
            <p:cNvSpPr/>
            <p:nvPr/>
          </p:nvSpPr>
          <p:spPr>
            <a:xfrm>
              <a:off x="4040135" y="2992275"/>
              <a:ext cx="1293269" cy="1293269"/>
            </a:xfrm>
            <a:prstGeom prst="ellipse">
              <a:avLst/>
            </a:pr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sp>
        <p:sp>
          <p:nvSpPr>
            <p:cNvPr id="78" name="Oval 4"/>
            <p:cNvSpPr/>
            <p:nvPr/>
          </p:nvSpPr>
          <p:spPr>
            <a:xfrm>
              <a:off x="4229530"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Ecotoxicity B</a:t>
              </a:r>
              <a:endParaRPr lang="en-US" sz="1200" b="1" kern="1200" dirty="0"/>
            </a:p>
          </p:txBody>
        </p:sp>
      </p:grpSp>
      <p:grpSp>
        <p:nvGrpSpPr>
          <p:cNvPr id="102" name="Group 101"/>
          <p:cNvGrpSpPr/>
          <p:nvPr/>
        </p:nvGrpSpPr>
        <p:grpSpPr>
          <a:xfrm rot="8640000">
            <a:off x="5705856" y="5458968"/>
            <a:ext cx="1293269" cy="1293269"/>
            <a:chOff x="2085026" y="2995871"/>
            <a:chExt cx="1293269" cy="1293269"/>
          </a:xfrm>
        </p:grpSpPr>
        <p:sp>
          <p:nvSpPr>
            <p:cNvPr id="103" name="Oval 102"/>
            <p:cNvSpPr/>
            <p:nvPr/>
          </p:nvSpPr>
          <p:spPr>
            <a:xfrm>
              <a:off x="2085026" y="2995871"/>
              <a:ext cx="1293269" cy="1293269"/>
            </a:xfrm>
            <a:prstGeom prst="ellipse">
              <a:avLst/>
            </a:pr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sp>
        <p:sp>
          <p:nvSpPr>
            <p:cNvPr id="109" name="Oval 4"/>
            <p:cNvSpPr/>
            <p:nvPr/>
          </p:nvSpPr>
          <p:spPr>
            <a:xfrm>
              <a:off x="2285489"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Assessment B</a:t>
              </a:r>
              <a:endParaRPr lang="en-US" sz="1200" b="1" kern="1200" dirty="0"/>
            </a:p>
          </p:txBody>
        </p:sp>
      </p:grpSp>
      <p:grpSp>
        <p:nvGrpSpPr>
          <p:cNvPr id="110" name="Group 109"/>
          <p:cNvGrpSpPr/>
          <p:nvPr/>
        </p:nvGrpSpPr>
        <p:grpSpPr>
          <a:xfrm rot="12960000">
            <a:off x="2167128" y="5458968"/>
            <a:ext cx="1293269" cy="1293269"/>
            <a:chOff x="1495353" y="1143383"/>
            <a:chExt cx="1293269" cy="1293269"/>
          </a:xfrm>
        </p:grpSpPr>
        <p:sp>
          <p:nvSpPr>
            <p:cNvPr id="111" name="Oval 110"/>
            <p:cNvSpPr/>
            <p:nvPr/>
          </p:nvSpPr>
          <p:spPr>
            <a:xfrm>
              <a:off x="1495353" y="1143383"/>
              <a:ext cx="1293269" cy="1293269"/>
            </a:xfrm>
            <a:prstGeom prst="ellipse">
              <a:avLst/>
            </a:pr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sp>
        <p:sp>
          <p:nvSpPr>
            <p:cNvPr id="127" name="Oval 4"/>
            <p:cNvSpPr/>
            <p:nvPr/>
          </p:nvSpPr>
          <p:spPr>
            <a:xfrm>
              <a:off x="1684748"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Management B</a:t>
              </a:r>
              <a:endParaRPr lang="en-US" sz="1200" b="1" kern="1200" dirty="0"/>
            </a:p>
          </p:txBody>
        </p:sp>
      </p:grpSp>
      <p:sp>
        <p:nvSpPr>
          <p:cNvPr id="63" name="TextBox 62"/>
          <p:cNvSpPr txBox="1"/>
          <p:nvPr/>
        </p:nvSpPr>
        <p:spPr>
          <a:xfrm>
            <a:off x="4206240" y="2752175"/>
            <a:ext cx="731520" cy="274320"/>
          </a:xfrm>
          <a:prstGeom prst="rect">
            <a:avLst/>
          </a:prstGeom>
          <a:noFill/>
        </p:spPr>
        <p:txBody>
          <a:bodyPr wrap="square" rtlCol="0">
            <a:spAutoFit/>
          </a:bodyPr>
          <a:lstStyle/>
          <a:p>
            <a:r>
              <a:rPr lang="en-US" sz="1200" dirty="0" smtClean="0"/>
              <a:t>Cluster 1</a:t>
            </a:r>
            <a:endParaRPr lang="en-US" sz="1200" dirty="0"/>
          </a:p>
        </p:txBody>
      </p:sp>
      <p:sp>
        <p:nvSpPr>
          <p:cNvPr id="64" name="TextBox 63"/>
          <p:cNvSpPr txBox="1"/>
          <p:nvPr/>
        </p:nvSpPr>
        <p:spPr>
          <a:xfrm rot="17280000">
            <a:off x="3426542" y="3320150"/>
            <a:ext cx="731520" cy="274320"/>
          </a:xfrm>
          <a:prstGeom prst="rect">
            <a:avLst/>
          </a:prstGeom>
          <a:noFill/>
        </p:spPr>
        <p:txBody>
          <a:bodyPr wrap="square" rtlCol="0">
            <a:spAutoFit/>
          </a:bodyPr>
          <a:lstStyle/>
          <a:p>
            <a:r>
              <a:rPr lang="en-US" sz="1200" dirty="0" smtClean="0"/>
              <a:t>Cluster 5</a:t>
            </a:r>
            <a:endParaRPr lang="en-US" sz="1200" dirty="0"/>
          </a:p>
        </p:txBody>
      </p:sp>
      <p:sp>
        <p:nvSpPr>
          <p:cNvPr id="65" name="TextBox 64"/>
          <p:cNvSpPr txBox="1"/>
          <p:nvPr/>
        </p:nvSpPr>
        <p:spPr>
          <a:xfrm rot="2160000">
            <a:off x="3729572" y="4231863"/>
            <a:ext cx="731520" cy="274320"/>
          </a:xfrm>
          <a:prstGeom prst="rect">
            <a:avLst/>
          </a:prstGeom>
          <a:noFill/>
        </p:spPr>
        <p:txBody>
          <a:bodyPr wrap="square" rtlCol="0">
            <a:spAutoFit/>
          </a:bodyPr>
          <a:lstStyle/>
          <a:p>
            <a:r>
              <a:rPr lang="en-US" sz="1200" dirty="0" smtClean="0"/>
              <a:t>Cluster 4</a:t>
            </a:r>
            <a:endParaRPr lang="en-US" sz="1200" dirty="0"/>
          </a:p>
        </p:txBody>
      </p:sp>
      <p:sp>
        <p:nvSpPr>
          <p:cNvPr id="66" name="TextBox 65"/>
          <p:cNvSpPr txBox="1"/>
          <p:nvPr/>
        </p:nvSpPr>
        <p:spPr>
          <a:xfrm rot="19440000">
            <a:off x="4689284" y="4231863"/>
            <a:ext cx="731520" cy="274320"/>
          </a:xfrm>
          <a:prstGeom prst="rect">
            <a:avLst/>
          </a:prstGeom>
          <a:noFill/>
        </p:spPr>
        <p:txBody>
          <a:bodyPr wrap="square" rtlCol="0">
            <a:spAutoFit/>
          </a:bodyPr>
          <a:lstStyle/>
          <a:p>
            <a:r>
              <a:rPr lang="en-US" sz="1200" dirty="0" smtClean="0"/>
              <a:t>Cluster 3</a:t>
            </a:r>
            <a:endParaRPr lang="en-US" sz="1200" dirty="0"/>
          </a:p>
        </p:txBody>
      </p:sp>
      <p:sp>
        <p:nvSpPr>
          <p:cNvPr id="68" name="TextBox 67"/>
          <p:cNvSpPr txBox="1"/>
          <p:nvPr/>
        </p:nvSpPr>
        <p:spPr>
          <a:xfrm rot="4320000">
            <a:off x="4955756" y="3353326"/>
            <a:ext cx="731520" cy="289240"/>
          </a:xfrm>
          <a:prstGeom prst="rect">
            <a:avLst/>
          </a:prstGeom>
          <a:noFill/>
        </p:spPr>
        <p:txBody>
          <a:bodyPr wrap="square" rtlCol="0">
            <a:spAutoFit/>
          </a:bodyPr>
          <a:lstStyle/>
          <a:p>
            <a:r>
              <a:rPr lang="en-US" sz="1200" dirty="0" smtClean="0"/>
              <a:t>Cluster 2</a:t>
            </a:r>
            <a:endParaRPr lang="en-US" sz="1200" dirty="0"/>
          </a:p>
        </p:txBody>
      </p:sp>
      <p:grpSp>
        <p:nvGrpSpPr>
          <p:cNvPr id="69" name="Group 68"/>
          <p:cNvGrpSpPr/>
          <p:nvPr/>
        </p:nvGrpSpPr>
        <p:grpSpPr>
          <a:xfrm rot="-4320000">
            <a:off x="1078992" y="2167128"/>
            <a:ext cx="1293269" cy="1293269"/>
            <a:chOff x="3068115" y="704"/>
            <a:chExt cx="1293269" cy="1293269"/>
          </a:xfrm>
        </p:grpSpPr>
        <p:sp>
          <p:nvSpPr>
            <p:cNvPr id="70" name="Oval 69"/>
            <p:cNvSpPr/>
            <p:nvPr/>
          </p:nvSpPr>
          <p:spPr>
            <a:xfrm rot="10800000">
              <a:off x="3068115" y="704"/>
              <a:ext cx="1293269" cy="1293269"/>
            </a:xfrm>
            <a:prstGeom prst="ellipse">
              <a:avLst/>
            </a:pr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1" name="Oval 4"/>
            <p:cNvSpPr/>
            <p:nvPr/>
          </p:nvSpPr>
          <p:spPr>
            <a:xfrm rot="29622">
              <a:off x="3257510" y="190099"/>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Exposure B</a:t>
              </a:r>
              <a:endParaRPr lang="en-US" sz="1200" b="1" kern="1200" dirty="0"/>
            </a:p>
          </p:txBody>
        </p:sp>
      </p:grpSp>
      <p:sp>
        <p:nvSpPr>
          <p:cNvPr id="82" name="TextBox 81"/>
          <p:cNvSpPr txBox="1"/>
          <p:nvPr/>
        </p:nvSpPr>
        <p:spPr>
          <a:xfrm>
            <a:off x="76200" y="160351"/>
            <a:ext cx="3655970" cy="738664"/>
          </a:xfrm>
          <a:prstGeom prst="rect">
            <a:avLst/>
          </a:prstGeom>
          <a:noFill/>
        </p:spPr>
        <p:txBody>
          <a:bodyPr wrap="square" rtlCol="0">
            <a:spAutoFit/>
          </a:bodyPr>
          <a:lstStyle/>
          <a:p>
            <a:r>
              <a:rPr lang="en-US" sz="2400" b="1" dirty="0" smtClean="0">
                <a:solidFill>
                  <a:srgbClr val="215EAC"/>
                </a:solidFill>
              </a:rPr>
              <a:t>Round 5:</a:t>
            </a:r>
          </a:p>
          <a:p>
            <a:r>
              <a:rPr lang="en-US" dirty="0"/>
              <a:t>Discuss questions with partner team</a:t>
            </a:r>
          </a:p>
        </p:txBody>
      </p:sp>
      <p:grpSp>
        <p:nvGrpSpPr>
          <p:cNvPr id="90" name="Group 89"/>
          <p:cNvGrpSpPr/>
          <p:nvPr/>
        </p:nvGrpSpPr>
        <p:grpSpPr>
          <a:xfrm>
            <a:off x="2350008" y="1417320"/>
            <a:ext cx="4441389" cy="4596719"/>
            <a:chOff x="2350008" y="1417320"/>
            <a:chExt cx="4441389" cy="4596719"/>
          </a:xfrm>
        </p:grpSpPr>
        <p:grpSp>
          <p:nvGrpSpPr>
            <p:cNvPr id="91" name="Group 90"/>
            <p:cNvGrpSpPr/>
            <p:nvPr/>
          </p:nvGrpSpPr>
          <p:grpSpPr>
            <a:xfrm rot="10800000">
              <a:off x="2352605" y="1430160"/>
              <a:ext cx="4438792" cy="4583879"/>
              <a:chOff x="2352603" y="1101290"/>
              <a:chExt cx="4438792" cy="4583879"/>
            </a:xfrm>
          </p:grpSpPr>
          <p:sp>
            <p:nvSpPr>
              <p:cNvPr id="98" name="Freeform 97"/>
              <p:cNvSpPr/>
              <p:nvPr/>
            </p:nvSpPr>
            <p:spPr>
              <a:xfrm rot="10800000">
                <a:off x="3925365" y="110129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Exposure A</a:t>
                </a:r>
                <a:endParaRPr lang="en-US" sz="1200" b="1" kern="1200" dirty="0">
                  <a:noFill/>
                </a:endParaRPr>
              </a:p>
            </p:txBody>
          </p:sp>
          <p:sp>
            <p:nvSpPr>
              <p:cNvPr id="99" name="Freeform 98"/>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Human Health A</a:t>
                </a:r>
                <a:endParaRPr lang="en-US" sz="1200" b="1" kern="1200" dirty="0">
                  <a:noFill/>
                </a:endParaRPr>
              </a:p>
            </p:txBody>
          </p:sp>
          <p:sp>
            <p:nvSpPr>
              <p:cNvPr id="100" name="Freeform 99"/>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noFill/>
                  </a:rPr>
                  <a:t>Ecotoxicity A</a:t>
                </a:r>
                <a:endParaRPr lang="en-US" sz="1200" b="1" kern="1200" dirty="0">
                  <a:noFill/>
                </a:endParaRPr>
              </a:p>
            </p:txBody>
          </p:sp>
          <p:sp>
            <p:nvSpPr>
              <p:cNvPr id="101" name="Freeform 100"/>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Risk Assessment A</a:t>
                </a:r>
                <a:endParaRPr lang="en-US" sz="1200" b="1" kern="1200" dirty="0">
                  <a:noFill/>
                </a:endParaRPr>
              </a:p>
            </p:txBody>
          </p:sp>
          <p:sp>
            <p:nvSpPr>
              <p:cNvPr id="104" name="Freeform 103"/>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Risk Management A</a:t>
                </a:r>
                <a:endParaRPr lang="en-US" sz="1200" b="1" kern="1200" dirty="0">
                  <a:noFill/>
                </a:endParaRPr>
              </a:p>
            </p:txBody>
          </p:sp>
        </p:grpSp>
        <p:grpSp>
          <p:nvGrpSpPr>
            <p:cNvPr id="92" name="Group 91"/>
            <p:cNvGrpSpPr/>
            <p:nvPr/>
          </p:nvGrpSpPr>
          <p:grpSpPr>
            <a:xfrm>
              <a:off x="2350008" y="1417320"/>
              <a:ext cx="4438805" cy="4283357"/>
              <a:chOff x="2350007" y="1396310"/>
              <a:chExt cx="4438805" cy="4283357"/>
            </a:xfrm>
          </p:grpSpPr>
          <p:sp>
            <p:nvSpPr>
              <p:cNvPr id="94" name="Freeform 93"/>
              <p:cNvSpPr/>
              <p:nvPr/>
            </p:nvSpPr>
            <p:spPr>
              <a:xfrm rot="6480000">
                <a:off x="2350007" y="2539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t>Human Health A</a:t>
                </a:r>
                <a:endParaRPr lang="en-US" sz="1200" b="1" kern="1200" dirty="0"/>
              </a:p>
            </p:txBody>
          </p:sp>
          <p:sp>
            <p:nvSpPr>
              <p:cNvPr id="93" name="Freeform 92"/>
              <p:cNvSpPr/>
              <p:nvPr/>
            </p:nvSpPr>
            <p:spPr>
              <a:xfrm rot="2160000">
                <a:off x="2953511" y="438639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t>Exposure A</a:t>
                </a:r>
                <a:endParaRPr lang="en-US" sz="1200" b="1" kern="1200" dirty="0"/>
              </a:p>
            </p:txBody>
          </p:sp>
          <p:sp>
            <p:nvSpPr>
              <p:cNvPr id="96" name="Freeform 95"/>
              <p:cNvSpPr/>
              <p:nvPr/>
            </p:nvSpPr>
            <p:spPr>
              <a:xfrm rot="15120000">
                <a:off x="5495543" y="253931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t>Risk Assessment A</a:t>
                </a:r>
                <a:endParaRPr lang="en-US" sz="1200" b="1" kern="1200" dirty="0"/>
              </a:p>
            </p:txBody>
          </p:sp>
          <p:sp>
            <p:nvSpPr>
              <p:cNvPr id="95" name="Freeform 94"/>
              <p:cNvSpPr/>
              <p:nvPr/>
            </p:nvSpPr>
            <p:spPr>
              <a:xfrm rot="10800000">
                <a:off x="3922775" y="1396310"/>
                <a:ext cx="1293269" cy="1289304"/>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t>Ecotoxicity A</a:t>
                </a:r>
                <a:endParaRPr lang="en-US" sz="1200" b="1" kern="1200" dirty="0"/>
              </a:p>
            </p:txBody>
          </p:sp>
          <p:sp>
            <p:nvSpPr>
              <p:cNvPr id="97" name="Freeform 96"/>
              <p:cNvSpPr/>
              <p:nvPr/>
            </p:nvSpPr>
            <p:spPr>
              <a:xfrm rot="19440000">
                <a:off x="4892039" y="438639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t>Risk Management A</a:t>
                </a:r>
                <a:endParaRPr lang="en-US" sz="1200" b="1" kern="1200" dirty="0"/>
              </a:p>
            </p:txBody>
          </p:sp>
        </p:grpSp>
      </p:grpSp>
      <p:grpSp>
        <p:nvGrpSpPr>
          <p:cNvPr id="73" name="Group 72"/>
          <p:cNvGrpSpPr/>
          <p:nvPr/>
        </p:nvGrpSpPr>
        <p:grpSpPr>
          <a:xfrm>
            <a:off x="3922776" y="73152"/>
            <a:ext cx="1293269" cy="1293269"/>
            <a:chOff x="4640876" y="1143383"/>
            <a:chExt cx="1293269" cy="1293269"/>
          </a:xfrm>
        </p:grpSpPr>
        <p:sp>
          <p:nvSpPr>
            <p:cNvPr id="74" name="Oval 73"/>
            <p:cNvSpPr/>
            <p:nvPr/>
          </p:nvSpPr>
          <p:spPr>
            <a:xfrm>
              <a:off x="4640876" y="1143383"/>
              <a:ext cx="1293269" cy="1293269"/>
            </a:xfrm>
            <a:prstGeom prst="ellipse">
              <a:avLst/>
            </a:pr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sp>
        <p:sp>
          <p:nvSpPr>
            <p:cNvPr id="75" name="Oval 4"/>
            <p:cNvSpPr/>
            <p:nvPr/>
          </p:nvSpPr>
          <p:spPr>
            <a:xfrm>
              <a:off x="4830271"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Human Health B</a:t>
              </a:r>
              <a:endParaRPr lang="en-US" sz="1200" b="1" kern="1200" dirty="0"/>
            </a:p>
          </p:txBody>
        </p:sp>
      </p:grpSp>
      <p:grpSp>
        <p:nvGrpSpPr>
          <p:cNvPr id="83" name="Group 82"/>
          <p:cNvGrpSpPr/>
          <p:nvPr/>
        </p:nvGrpSpPr>
        <p:grpSpPr>
          <a:xfrm>
            <a:off x="2133251" y="1152525"/>
            <a:ext cx="4857943" cy="4653915"/>
            <a:chOff x="2133251" y="1152525"/>
            <a:chExt cx="4857943" cy="4653915"/>
          </a:xfrm>
        </p:grpSpPr>
        <p:sp>
          <p:nvSpPr>
            <p:cNvPr id="84" name="Up-Down Arrow 83"/>
            <p:cNvSpPr/>
            <p:nvPr/>
          </p:nvSpPr>
          <p:spPr>
            <a:xfrm>
              <a:off x="4493435" y="1152525"/>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5" name="Group 84"/>
            <p:cNvGrpSpPr/>
            <p:nvPr/>
          </p:nvGrpSpPr>
          <p:grpSpPr>
            <a:xfrm>
              <a:off x="2133251" y="2911522"/>
              <a:ext cx="4857943" cy="2894918"/>
              <a:chOff x="2133251" y="2911522"/>
              <a:chExt cx="4857943" cy="2894918"/>
            </a:xfrm>
          </p:grpSpPr>
          <p:sp>
            <p:nvSpPr>
              <p:cNvPr id="86" name="Up-Down Arrow 85"/>
              <p:cNvSpPr/>
              <p:nvPr/>
            </p:nvSpPr>
            <p:spPr>
              <a:xfrm rot="17280000">
                <a:off x="2283285" y="276149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7" name="Up-Down Arrow 86"/>
              <p:cNvSpPr/>
              <p:nvPr/>
            </p:nvSpPr>
            <p:spPr>
              <a:xfrm rot="12960000">
                <a:off x="3140414" y="5349240"/>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Up-Down Arrow 87"/>
              <p:cNvSpPr/>
              <p:nvPr/>
            </p:nvSpPr>
            <p:spPr>
              <a:xfrm rot="8640000">
                <a:off x="5877328" y="5349239"/>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9" name="Up-Down Arrow 88"/>
              <p:cNvSpPr/>
              <p:nvPr/>
            </p:nvSpPr>
            <p:spPr>
              <a:xfrm rot="4320000">
                <a:off x="6684028" y="2761488"/>
                <a:ext cx="157131" cy="457200"/>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22474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
                                      <p:cBhvr>
                                        <p:cTn id="6" dur="2000" fill="hold"/>
                                        <p:tgtEl>
                                          <p:spTgt spid="90"/>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3626472" y="1905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320000">
            <a:off x="5816110" y="1618488"/>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40000">
            <a:off x="5010366" y="4201984"/>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960000">
            <a:off x="2273452" y="420624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4320000">
            <a:off x="1416322" y="1620430"/>
            <a:ext cx="1891056" cy="2743200"/>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rot="17280000">
            <a:off x="2352604" y="1421339"/>
            <a:ext cx="4438793" cy="4592700"/>
            <a:chOff x="2352604" y="1421339"/>
            <a:chExt cx="4438793" cy="4592700"/>
          </a:xfrm>
        </p:grpSpPr>
        <p:grpSp>
          <p:nvGrpSpPr>
            <p:cNvPr id="91" name="Group 90"/>
            <p:cNvGrpSpPr/>
            <p:nvPr/>
          </p:nvGrpSpPr>
          <p:grpSpPr>
            <a:xfrm rot="10800000">
              <a:off x="2352605" y="1430160"/>
              <a:ext cx="4438792" cy="4583879"/>
              <a:chOff x="2352603" y="1101290"/>
              <a:chExt cx="4438792" cy="4583879"/>
            </a:xfrm>
          </p:grpSpPr>
          <p:sp>
            <p:nvSpPr>
              <p:cNvPr id="98" name="Freeform 97"/>
              <p:cNvSpPr/>
              <p:nvPr/>
            </p:nvSpPr>
            <p:spPr>
              <a:xfrm rot="10800000">
                <a:off x="3925365" y="110129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Exposure A</a:t>
                </a:r>
                <a:endParaRPr lang="en-US" sz="1200" b="1" kern="1200" dirty="0">
                  <a:noFill/>
                </a:endParaRPr>
              </a:p>
            </p:txBody>
          </p:sp>
          <p:sp>
            <p:nvSpPr>
              <p:cNvPr id="99" name="Freeform 98"/>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Human Health A</a:t>
                </a:r>
                <a:endParaRPr lang="en-US" sz="1200" b="1" kern="1200" dirty="0">
                  <a:noFill/>
                </a:endParaRPr>
              </a:p>
            </p:txBody>
          </p:sp>
          <p:sp>
            <p:nvSpPr>
              <p:cNvPr id="100" name="Freeform 99"/>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noFill/>
                  </a:rPr>
                  <a:t>Ecotoxicity A</a:t>
                </a:r>
                <a:endParaRPr lang="en-US" sz="1200" b="1" kern="1200" dirty="0">
                  <a:noFill/>
                </a:endParaRPr>
              </a:p>
            </p:txBody>
          </p:sp>
          <p:sp>
            <p:nvSpPr>
              <p:cNvPr id="101" name="Freeform 100"/>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noFill/>
                  </a:rPr>
                  <a:t>Risk Assessment A</a:t>
                </a:r>
                <a:endParaRPr lang="en-US" sz="1200" b="1" kern="1200" dirty="0">
                  <a:noFill/>
                </a:endParaRPr>
              </a:p>
            </p:txBody>
          </p:sp>
          <p:sp>
            <p:nvSpPr>
              <p:cNvPr id="104" name="Freeform 103"/>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noFill/>
              <a:ln>
                <a:noFill/>
              </a:ln>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noFill/>
                  </a:rPr>
                  <a:t>Risk Management A</a:t>
                </a:r>
                <a:endParaRPr lang="en-US" sz="1200" b="1" kern="1200" dirty="0">
                  <a:noFill/>
                </a:endParaRPr>
              </a:p>
            </p:txBody>
          </p:sp>
        </p:grpSp>
        <p:grpSp>
          <p:nvGrpSpPr>
            <p:cNvPr id="92" name="Group 91"/>
            <p:cNvGrpSpPr/>
            <p:nvPr/>
          </p:nvGrpSpPr>
          <p:grpSpPr>
            <a:xfrm>
              <a:off x="2352604" y="1421339"/>
              <a:ext cx="4438792" cy="4284840"/>
              <a:chOff x="2352603" y="1400329"/>
              <a:chExt cx="4438792" cy="4284840"/>
            </a:xfrm>
          </p:grpSpPr>
          <p:sp>
            <p:nvSpPr>
              <p:cNvPr id="93" name="Freeform 92"/>
              <p:cNvSpPr/>
              <p:nvPr/>
            </p:nvSpPr>
            <p:spPr>
              <a:xfrm rot="10800000">
                <a:off x="3925365" y="1400329"/>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4634" tIns="204634" rIns="204636" bIns="204636" numCol="1" spcCol="1270" anchor="ctr" anchorCtr="0">
                <a:noAutofit/>
              </a:bodyPr>
              <a:lstStyle/>
              <a:p>
                <a:pPr lvl="0" algn="ctr" defTabSz="533400">
                  <a:lnSpc>
                    <a:spcPct val="90000"/>
                  </a:lnSpc>
                  <a:spcBef>
                    <a:spcPct val="0"/>
                  </a:spcBef>
                  <a:spcAft>
                    <a:spcPct val="35000"/>
                  </a:spcAft>
                </a:pPr>
                <a:r>
                  <a:rPr lang="en-US" sz="1200" b="1" kern="1200" dirty="0" smtClean="0"/>
                  <a:t>Exposure A</a:t>
                </a:r>
                <a:endParaRPr lang="en-US" sz="1200" b="1" kern="1200" dirty="0"/>
              </a:p>
            </p:txBody>
          </p:sp>
          <p:sp>
            <p:nvSpPr>
              <p:cNvPr id="94" name="Freeform 93"/>
              <p:cNvSpPr/>
              <p:nvPr/>
            </p:nvSpPr>
            <p:spPr>
              <a:xfrm rot="15120000">
                <a:off x="5498126"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txBody>
              <a:bodyPr spcFirstLastPara="0" vert="horz" wrap="square" lIns="204633" tIns="204634" rIns="204636" bIns="204635" numCol="1" spcCol="1270" anchor="ctr" anchorCtr="0">
                <a:noAutofit/>
              </a:bodyPr>
              <a:lstStyle/>
              <a:p>
                <a:pPr lvl="0" algn="ctr" defTabSz="533400">
                  <a:lnSpc>
                    <a:spcPct val="90000"/>
                  </a:lnSpc>
                  <a:spcBef>
                    <a:spcPct val="0"/>
                  </a:spcBef>
                  <a:spcAft>
                    <a:spcPct val="35000"/>
                  </a:spcAft>
                </a:pPr>
                <a:r>
                  <a:rPr lang="en-US" sz="1200" b="1" kern="1200" dirty="0" smtClean="0"/>
                  <a:t>Human Health A</a:t>
                </a:r>
                <a:endParaRPr lang="en-US" sz="1200" b="1" kern="1200" dirty="0"/>
              </a:p>
            </p:txBody>
          </p:sp>
          <p:sp>
            <p:nvSpPr>
              <p:cNvPr id="95" name="Freeform 94"/>
              <p:cNvSpPr/>
              <p:nvPr/>
            </p:nvSpPr>
            <p:spPr>
              <a:xfrm rot="19440000">
                <a:off x="4897385"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txBody>
              <a:bodyPr spcFirstLastPara="0" vert="horz" wrap="square" lIns="204634" tIns="204635" rIns="204635" bIns="204634" numCol="1" spcCol="1270" anchor="ctr" anchorCtr="0">
                <a:noAutofit/>
              </a:bodyPr>
              <a:lstStyle/>
              <a:p>
                <a:pPr lvl="0" algn="ctr" defTabSz="533400">
                  <a:lnSpc>
                    <a:spcPct val="90000"/>
                  </a:lnSpc>
                  <a:spcBef>
                    <a:spcPct val="0"/>
                  </a:spcBef>
                  <a:spcAft>
                    <a:spcPct val="35000"/>
                  </a:spcAft>
                </a:pPr>
                <a:r>
                  <a:rPr lang="en-US" sz="1200" b="1" kern="1200" dirty="0" smtClean="0"/>
                  <a:t>Ecotoxicity A</a:t>
                </a:r>
                <a:endParaRPr lang="en-US" sz="1200" b="1" kern="1200" dirty="0"/>
              </a:p>
            </p:txBody>
          </p:sp>
          <p:sp>
            <p:nvSpPr>
              <p:cNvPr id="96" name="Freeform 95"/>
              <p:cNvSpPr/>
              <p:nvPr/>
            </p:nvSpPr>
            <p:spPr>
              <a:xfrm rot="2160000">
                <a:off x="2953344" y="4391900"/>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txBody>
              <a:bodyPr spcFirstLastPara="0" vert="horz" wrap="square" lIns="204635" tIns="204634" rIns="204634" bIns="204635" numCol="1" spcCol="1270" anchor="ctr" anchorCtr="0">
                <a:noAutofit/>
              </a:bodyPr>
              <a:lstStyle/>
              <a:p>
                <a:pPr lvl="0" algn="ctr" defTabSz="533400">
                  <a:lnSpc>
                    <a:spcPct val="90000"/>
                  </a:lnSpc>
                  <a:spcBef>
                    <a:spcPct val="0"/>
                  </a:spcBef>
                  <a:spcAft>
                    <a:spcPct val="35000"/>
                  </a:spcAft>
                </a:pPr>
                <a:r>
                  <a:rPr lang="en-US" sz="1200" b="1" kern="1200" dirty="0" smtClean="0"/>
                  <a:t>Risk Assessment A</a:t>
                </a:r>
                <a:endParaRPr lang="en-US" sz="1200" b="1" kern="1200" dirty="0"/>
              </a:p>
            </p:txBody>
          </p:sp>
          <p:sp>
            <p:nvSpPr>
              <p:cNvPr id="97" name="Freeform 96"/>
              <p:cNvSpPr/>
              <p:nvPr/>
            </p:nvSpPr>
            <p:spPr>
              <a:xfrm rot="6480000">
                <a:off x="2352603" y="2543008"/>
                <a:ext cx="1293269" cy="1293269"/>
              </a:xfrm>
              <a:custGeom>
                <a:avLst/>
                <a:gdLst>
                  <a:gd name="connsiteX0" fmla="*/ 0 w 1293269"/>
                  <a:gd name="connsiteY0" fmla="*/ 646635 h 1293269"/>
                  <a:gd name="connsiteX1" fmla="*/ 646635 w 1293269"/>
                  <a:gd name="connsiteY1" fmla="*/ 0 h 1293269"/>
                  <a:gd name="connsiteX2" fmla="*/ 1293270 w 1293269"/>
                  <a:gd name="connsiteY2" fmla="*/ 646635 h 1293269"/>
                  <a:gd name="connsiteX3" fmla="*/ 646635 w 1293269"/>
                  <a:gd name="connsiteY3" fmla="*/ 1293270 h 1293269"/>
                  <a:gd name="connsiteX4" fmla="*/ 0 w 1293269"/>
                  <a:gd name="connsiteY4" fmla="*/ 646635 h 1293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269" h="1293269">
                    <a:moveTo>
                      <a:pt x="0" y="646635"/>
                    </a:moveTo>
                    <a:cubicBezTo>
                      <a:pt x="0" y="289508"/>
                      <a:pt x="289508" y="0"/>
                      <a:pt x="646635" y="0"/>
                    </a:cubicBezTo>
                    <a:cubicBezTo>
                      <a:pt x="1003762" y="0"/>
                      <a:pt x="1293270" y="289508"/>
                      <a:pt x="1293270" y="646635"/>
                    </a:cubicBezTo>
                    <a:cubicBezTo>
                      <a:pt x="1293270" y="1003762"/>
                      <a:pt x="1003762" y="1293270"/>
                      <a:pt x="646635" y="1293270"/>
                    </a:cubicBezTo>
                    <a:cubicBezTo>
                      <a:pt x="289508" y="1293270"/>
                      <a:pt x="0" y="1003762"/>
                      <a:pt x="0" y="646635"/>
                    </a:cubicBezTo>
                    <a:close/>
                  </a:path>
                </a:pathLst>
              </a:cu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txBody>
              <a:bodyPr spcFirstLastPara="0" vert="horz" wrap="square" lIns="204634" tIns="204633" rIns="204635" bIns="204636" numCol="1" spcCol="1270" anchor="ctr" anchorCtr="0">
                <a:noAutofit/>
              </a:bodyPr>
              <a:lstStyle/>
              <a:p>
                <a:pPr lvl="0" algn="ctr" defTabSz="533400">
                  <a:lnSpc>
                    <a:spcPct val="90000"/>
                  </a:lnSpc>
                  <a:spcBef>
                    <a:spcPct val="0"/>
                  </a:spcBef>
                  <a:spcAft>
                    <a:spcPct val="35000"/>
                  </a:spcAft>
                </a:pPr>
                <a:r>
                  <a:rPr lang="en-US" sz="1200" b="1" kern="1200" dirty="0" smtClean="0"/>
                  <a:t>Risk Management A</a:t>
                </a:r>
                <a:endParaRPr lang="en-US" sz="1200" b="1" kern="1200" dirty="0"/>
              </a:p>
            </p:txBody>
          </p:sp>
        </p:grpSp>
      </p:grpSp>
      <p:grpSp>
        <p:nvGrpSpPr>
          <p:cNvPr id="76" name="Group 75"/>
          <p:cNvGrpSpPr/>
          <p:nvPr/>
        </p:nvGrpSpPr>
        <p:grpSpPr>
          <a:xfrm rot="4320000">
            <a:off x="6748272" y="2167128"/>
            <a:ext cx="1293269" cy="1293269"/>
            <a:chOff x="4040135" y="2992275"/>
            <a:chExt cx="1293269" cy="1293269"/>
          </a:xfrm>
        </p:grpSpPr>
        <p:sp>
          <p:nvSpPr>
            <p:cNvPr id="77" name="Oval 76"/>
            <p:cNvSpPr/>
            <p:nvPr/>
          </p:nvSpPr>
          <p:spPr>
            <a:xfrm>
              <a:off x="4040135" y="2992275"/>
              <a:ext cx="1293269" cy="1293269"/>
            </a:xfrm>
            <a:prstGeom prst="ellipse">
              <a:avLst/>
            </a:prstGeom>
            <a:solidFill>
              <a:srgbClr val="2CA98C"/>
            </a:solidFill>
          </p:spPr>
          <p:style>
            <a:lnRef idx="0">
              <a:schemeClr val="lt1">
                <a:hueOff val="0"/>
                <a:satOff val="0"/>
                <a:lumOff val="0"/>
                <a:alphaOff val="0"/>
              </a:schemeClr>
            </a:lnRef>
            <a:fillRef idx="3">
              <a:scrgbClr r="0" g="0" b="0"/>
            </a:fillRef>
            <a:effectRef idx="2">
              <a:schemeClr val="accent2">
                <a:hueOff val="-2355276"/>
                <a:satOff val="-3145"/>
                <a:lumOff val="1863"/>
                <a:alphaOff val="0"/>
              </a:schemeClr>
            </a:effectRef>
            <a:fontRef idx="minor">
              <a:schemeClr val="lt1"/>
            </a:fontRef>
          </p:style>
        </p:sp>
        <p:sp>
          <p:nvSpPr>
            <p:cNvPr id="78" name="Oval 4"/>
            <p:cNvSpPr/>
            <p:nvPr/>
          </p:nvSpPr>
          <p:spPr>
            <a:xfrm>
              <a:off x="4229530"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Ecotoxicity B</a:t>
              </a:r>
              <a:endParaRPr lang="en-US" sz="1200" b="1" kern="1200" dirty="0"/>
            </a:p>
          </p:txBody>
        </p:sp>
      </p:grpSp>
      <p:grpSp>
        <p:nvGrpSpPr>
          <p:cNvPr id="102" name="Group 101"/>
          <p:cNvGrpSpPr/>
          <p:nvPr/>
        </p:nvGrpSpPr>
        <p:grpSpPr>
          <a:xfrm rot="8640000">
            <a:off x="5705856" y="5458968"/>
            <a:ext cx="1293269" cy="1293269"/>
            <a:chOff x="2085026" y="2995871"/>
            <a:chExt cx="1293269" cy="1293269"/>
          </a:xfrm>
        </p:grpSpPr>
        <p:sp>
          <p:nvSpPr>
            <p:cNvPr id="103" name="Oval 102"/>
            <p:cNvSpPr/>
            <p:nvPr/>
          </p:nvSpPr>
          <p:spPr>
            <a:xfrm>
              <a:off x="2085026" y="2995871"/>
              <a:ext cx="1293269" cy="1293269"/>
            </a:xfrm>
            <a:prstGeom prst="ellipse">
              <a:avLst/>
            </a:prstGeom>
            <a:solidFill>
              <a:srgbClr val="30A86D"/>
            </a:solidFill>
          </p:spPr>
          <p:style>
            <a:lnRef idx="0">
              <a:schemeClr val="lt1">
                <a:hueOff val="0"/>
                <a:satOff val="0"/>
                <a:lumOff val="0"/>
                <a:alphaOff val="0"/>
              </a:schemeClr>
            </a:lnRef>
            <a:fillRef idx="3">
              <a:scrgbClr r="0" g="0" b="0"/>
            </a:fillRef>
            <a:effectRef idx="2">
              <a:schemeClr val="accent2">
                <a:hueOff val="-3532913"/>
                <a:satOff val="-4718"/>
                <a:lumOff val="2794"/>
                <a:alphaOff val="0"/>
              </a:schemeClr>
            </a:effectRef>
            <a:fontRef idx="minor">
              <a:schemeClr val="lt1"/>
            </a:fontRef>
          </p:style>
        </p:sp>
        <p:sp>
          <p:nvSpPr>
            <p:cNvPr id="109" name="Oval 4"/>
            <p:cNvSpPr/>
            <p:nvPr/>
          </p:nvSpPr>
          <p:spPr>
            <a:xfrm>
              <a:off x="2285489" y="3181670"/>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Assessment B</a:t>
              </a:r>
              <a:endParaRPr lang="en-US" sz="1200" b="1" kern="1200" dirty="0"/>
            </a:p>
          </p:txBody>
        </p:sp>
      </p:grpSp>
      <p:grpSp>
        <p:nvGrpSpPr>
          <p:cNvPr id="110" name="Group 109"/>
          <p:cNvGrpSpPr/>
          <p:nvPr/>
        </p:nvGrpSpPr>
        <p:grpSpPr>
          <a:xfrm rot="12960000">
            <a:off x="2167128" y="5458968"/>
            <a:ext cx="1293269" cy="1293269"/>
            <a:chOff x="1495353" y="1143383"/>
            <a:chExt cx="1293269" cy="1293269"/>
          </a:xfrm>
        </p:grpSpPr>
        <p:sp>
          <p:nvSpPr>
            <p:cNvPr id="111" name="Oval 110"/>
            <p:cNvSpPr/>
            <p:nvPr/>
          </p:nvSpPr>
          <p:spPr>
            <a:xfrm>
              <a:off x="1495353" y="1143383"/>
              <a:ext cx="1293269" cy="1293269"/>
            </a:xfrm>
            <a:prstGeom prst="ellipse">
              <a:avLst/>
            </a:prstGeom>
            <a:solidFill>
              <a:srgbClr val="34A751"/>
            </a:solidFill>
          </p:spPr>
          <p:style>
            <a:lnRef idx="0">
              <a:schemeClr val="lt1">
                <a:hueOff val="0"/>
                <a:satOff val="0"/>
                <a:lumOff val="0"/>
                <a:alphaOff val="0"/>
              </a:schemeClr>
            </a:lnRef>
            <a:fillRef idx="3">
              <a:scrgbClr r="0" g="0" b="0"/>
            </a:fillRef>
            <a:effectRef idx="2">
              <a:schemeClr val="accent2">
                <a:hueOff val="-4710551"/>
                <a:satOff val="-6290"/>
                <a:lumOff val="3726"/>
                <a:alphaOff val="0"/>
              </a:schemeClr>
            </a:effectRef>
            <a:fontRef idx="minor">
              <a:schemeClr val="lt1"/>
            </a:fontRef>
          </p:style>
        </p:sp>
        <p:sp>
          <p:nvSpPr>
            <p:cNvPr id="127" name="Oval 4"/>
            <p:cNvSpPr/>
            <p:nvPr/>
          </p:nvSpPr>
          <p:spPr>
            <a:xfrm>
              <a:off x="1684748"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Risk Management B</a:t>
              </a:r>
              <a:endParaRPr lang="en-US" sz="1200" b="1" kern="1200" dirty="0"/>
            </a:p>
          </p:txBody>
        </p:sp>
      </p:grpSp>
      <p:sp>
        <p:nvSpPr>
          <p:cNvPr id="63" name="TextBox 62"/>
          <p:cNvSpPr txBox="1"/>
          <p:nvPr/>
        </p:nvSpPr>
        <p:spPr>
          <a:xfrm>
            <a:off x="4206240" y="2752175"/>
            <a:ext cx="731520" cy="274320"/>
          </a:xfrm>
          <a:prstGeom prst="rect">
            <a:avLst/>
          </a:prstGeom>
          <a:noFill/>
        </p:spPr>
        <p:txBody>
          <a:bodyPr wrap="square" rtlCol="0">
            <a:spAutoFit/>
          </a:bodyPr>
          <a:lstStyle/>
          <a:p>
            <a:r>
              <a:rPr lang="en-US" sz="1200" dirty="0" smtClean="0"/>
              <a:t>Cluster 1</a:t>
            </a:r>
            <a:endParaRPr lang="en-US" sz="1200" dirty="0"/>
          </a:p>
        </p:txBody>
      </p:sp>
      <p:sp>
        <p:nvSpPr>
          <p:cNvPr id="64" name="TextBox 63"/>
          <p:cNvSpPr txBox="1"/>
          <p:nvPr/>
        </p:nvSpPr>
        <p:spPr>
          <a:xfrm rot="17280000">
            <a:off x="3426542" y="3320150"/>
            <a:ext cx="731520" cy="274320"/>
          </a:xfrm>
          <a:prstGeom prst="rect">
            <a:avLst/>
          </a:prstGeom>
          <a:noFill/>
        </p:spPr>
        <p:txBody>
          <a:bodyPr wrap="square" rtlCol="0">
            <a:spAutoFit/>
          </a:bodyPr>
          <a:lstStyle/>
          <a:p>
            <a:r>
              <a:rPr lang="en-US" sz="1200" dirty="0" smtClean="0"/>
              <a:t>Cluster 5</a:t>
            </a:r>
            <a:endParaRPr lang="en-US" sz="1200" dirty="0"/>
          </a:p>
        </p:txBody>
      </p:sp>
      <p:sp>
        <p:nvSpPr>
          <p:cNvPr id="65" name="TextBox 64"/>
          <p:cNvSpPr txBox="1"/>
          <p:nvPr/>
        </p:nvSpPr>
        <p:spPr>
          <a:xfrm rot="2160000">
            <a:off x="3729572" y="4231863"/>
            <a:ext cx="731520" cy="274320"/>
          </a:xfrm>
          <a:prstGeom prst="rect">
            <a:avLst/>
          </a:prstGeom>
          <a:noFill/>
        </p:spPr>
        <p:txBody>
          <a:bodyPr wrap="square" rtlCol="0">
            <a:spAutoFit/>
          </a:bodyPr>
          <a:lstStyle/>
          <a:p>
            <a:r>
              <a:rPr lang="en-US" sz="1200" dirty="0" smtClean="0"/>
              <a:t>Cluster 4</a:t>
            </a:r>
            <a:endParaRPr lang="en-US" sz="1200" dirty="0"/>
          </a:p>
        </p:txBody>
      </p:sp>
      <p:sp>
        <p:nvSpPr>
          <p:cNvPr id="66" name="TextBox 65"/>
          <p:cNvSpPr txBox="1"/>
          <p:nvPr/>
        </p:nvSpPr>
        <p:spPr>
          <a:xfrm rot="19440000">
            <a:off x="4689284" y="4231863"/>
            <a:ext cx="731520" cy="274320"/>
          </a:xfrm>
          <a:prstGeom prst="rect">
            <a:avLst/>
          </a:prstGeom>
          <a:noFill/>
        </p:spPr>
        <p:txBody>
          <a:bodyPr wrap="square" rtlCol="0">
            <a:spAutoFit/>
          </a:bodyPr>
          <a:lstStyle/>
          <a:p>
            <a:r>
              <a:rPr lang="en-US" sz="1200" dirty="0" smtClean="0"/>
              <a:t>Cluster 3</a:t>
            </a:r>
            <a:endParaRPr lang="en-US" sz="1200" dirty="0"/>
          </a:p>
        </p:txBody>
      </p:sp>
      <p:sp>
        <p:nvSpPr>
          <p:cNvPr id="68" name="TextBox 67"/>
          <p:cNvSpPr txBox="1"/>
          <p:nvPr/>
        </p:nvSpPr>
        <p:spPr>
          <a:xfrm rot="4320000">
            <a:off x="4955756" y="3353326"/>
            <a:ext cx="731520" cy="289240"/>
          </a:xfrm>
          <a:prstGeom prst="rect">
            <a:avLst/>
          </a:prstGeom>
          <a:noFill/>
        </p:spPr>
        <p:txBody>
          <a:bodyPr wrap="square" rtlCol="0">
            <a:spAutoFit/>
          </a:bodyPr>
          <a:lstStyle/>
          <a:p>
            <a:r>
              <a:rPr lang="en-US" sz="1200" dirty="0" smtClean="0"/>
              <a:t>Cluster 2</a:t>
            </a:r>
            <a:endParaRPr lang="en-US" sz="1200" dirty="0"/>
          </a:p>
        </p:txBody>
      </p:sp>
      <p:grpSp>
        <p:nvGrpSpPr>
          <p:cNvPr id="69" name="Group 68"/>
          <p:cNvGrpSpPr/>
          <p:nvPr/>
        </p:nvGrpSpPr>
        <p:grpSpPr>
          <a:xfrm rot="-4320000">
            <a:off x="1078992" y="2167128"/>
            <a:ext cx="1293269" cy="1293269"/>
            <a:chOff x="3068115" y="704"/>
            <a:chExt cx="1293269" cy="1293269"/>
          </a:xfrm>
        </p:grpSpPr>
        <p:sp>
          <p:nvSpPr>
            <p:cNvPr id="70" name="Oval 69"/>
            <p:cNvSpPr/>
            <p:nvPr/>
          </p:nvSpPr>
          <p:spPr>
            <a:xfrm rot="10800000">
              <a:off x="3068115" y="704"/>
              <a:ext cx="1293269" cy="1293269"/>
            </a:xfrm>
            <a:prstGeom prst="ellipse">
              <a:avLst/>
            </a:prstGeom>
            <a:solidFill>
              <a:srgbClr val="2583AB"/>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1" name="Oval 4"/>
            <p:cNvSpPr/>
            <p:nvPr/>
          </p:nvSpPr>
          <p:spPr>
            <a:xfrm rot="29622">
              <a:off x="3257510" y="190099"/>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Exposure B</a:t>
              </a:r>
              <a:endParaRPr lang="en-US" sz="1200" b="1" kern="1200" dirty="0"/>
            </a:p>
          </p:txBody>
        </p:sp>
      </p:grpSp>
      <p:grpSp>
        <p:nvGrpSpPr>
          <p:cNvPr id="73" name="Group 72"/>
          <p:cNvGrpSpPr/>
          <p:nvPr/>
        </p:nvGrpSpPr>
        <p:grpSpPr>
          <a:xfrm>
            <a:off x="3922776" y="73152"/>
            <a:ext cx="1293269" cy="1293269"/>
            <a:chOff x="4640876" y="1143383"/>
            <a:chExt cx="1293269" cy="1293269"/>
          </a:xfrm>
        </p:grpSpPr>
        <p:sp>
          <p:nvSpPr>
            <p:cNvPr id="74" name="Oval 73"/>
            <p:cNvSpPr/>
            <p:nvPr/>
          </p:nvSpPr>
          <p:spPr>
            <a:xfrm>
              <a:off x="4640876" y="1143383"/>
              <a:ext cx="1293269" cy="1293269"/>
            </a:xfrm>
            <a:prstGeom prst="ellipse">
              <a:avLst/>
            </a:prstGeom>
            <a:solidFill>
              <a:srgbClr val="29A6AA"/>
            </a:solidFill>
          </p:spPr>
          <p:style>
            <a:lnRef idx="0">
              <a:schemeClr val="lt1">
                <a:hueOff val="0"/>
                <a:satOff val="0"/>
                <a:lumOff val="0"/>
                <a:alphaOff val="0"/>
              </a:schemeClr>
            </a:lnRef>
            <a:fillRef idx="3">
              <a:scrgbClr r="0" g="0" b="0"/>
            </a:fillRef>
            <a:effectRef idx="2">
              <a:schemeClr val="accent2">
                <a:hueOff val="-1177638"/>
                <a:satOff val="-1573"/>
                <a:lumOff val="931"/>
                <a:alphaOff val="0"/>
              </a:schemeClr>
            </a:effectRef>
            <a:fontRef idx="minor">
              <a:schemeClr val="lt1"/>
            </a:fontRef>
          </p:style>
        </p:sp>
        <p:sp>
          <p:nvSpPr>
            <p:cNvPr id="75" name="Oval 4"/>
            <p:cNvSpPr/>
            <p:nvPr/>
          </p:nvSpPr>
          <p:spPr>
            <a:xfrm>
              <a:off x="4830271" y="1332778"/>
              <a:ext cx="914479" cy="914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Human Health B</a:t>
              </a:r>
              <a:endParaRPr lang="en-US" sz="1200" b="1" kern="1200" dirty="0"/>
            </a:p>
          </p:txBody>
        </p:sp>
      </p:grpSp>
      <p:sp>
        <p:nvSpPr>
          <p:cNvPr id="48" name="TextBox 47"/>
          <p:cNvSpPr txBox="1"/>
          <p:nvPr/>
        </p:nvSpPr>
        <p:spPr>
          <a:xfrm>
            <a:off x="76200" y="160351"/>
            <a:ext cx="3655970" cy="1015663"/>
          </a:xfrm>
          <a:prstGeom prst="rect">
            <a:avLst/>
          </a:prstGeom>
          <a:noFill/>
        </p:spPr>
        <p:txBody>
          <a:bodyPr wrap="square" rtlCol="0">
            <a:spAutoFit/>
          </a:bodyPr>
          <a:lstStyle/>
          <a:p>
            <a:r>
              <a:rPr lang="en-US" sz="2400" b="1" dirty="0" smtClean="0">
                <a:solidFill>
                  <a:srgbClr val="215EAC"/>
                </a:solidFill>
              </a:rPr>
              <a:t>Round 6:</a:t>
            </a:r>
          </a:p>
          <a:p>
            <a:r>
              <a:rPr lang="en-US" dirty="0" smtClean="0"/>
              <a:t>Teams reconvene to rank priorities and finalize answers</a:t>
            </a:r>
          </a:p>
        </p:txBody>
      </p:sp>
      <p:grpSp>
        <p:nvGrpSpPr>
          <p:cNvPr id="49" name="Group 48"/>
          <p:cNvGrpSpPr/>
          <p:nvPr/>
        </p:nvGrpSpPr>
        <p:grpSpPr>
          <a:xfrm>
            <a:off x="3977640" y="127924"/>
            <a:ext cx="1188720" cy="2513399"/>
            <a:chOff x="3977640" y="127924"/>
            <a:chExt cx="1188720" cy="2513399"/>
          </a:xfrm>
        </p:grpSpPr>
        <p:sp>
          <p:nvSpPr>
            <p:cNvPr id="50" name="Circular Arrow 49"/>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1" name="Circular Arrow 50"/>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52" name="Group 51"/>
          <p:cNvGrpSpPr/>
          <p:nvPr/>
        </p:nvGrpSpPr>
        <p:grpSpPr>
          <a:xfrm rot="17280000">
            <a:off x="1767489" y="1735333"/>
            <a:ext cx="1188720" cy="2513399"/>
            <a:chOff x="3977640" y="127924"/>
            <a:chExt cx="1188720" cy="2513399"/>
          </a:xfrm>
        </p:grpSpPr>
        <p:sp>
          <p:nvSpPr>
            <p:cNvPr id="53" name="Circular Arrow 52"/>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4" name="Circular Arrow 53"/>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55" name="Group 54"/>
          <p:cNvGrpSpPr/>
          <p:nvPr/>
        </p:nvGrpSpPr>
        <p:grpSpPr>
          <a:xfrm rot="12960000">
            <a:off x="2624620" y="4316883"/>
            <a:ext cx="1188720" cy="2513399"/>
            <a:chOff x="3977640" y="127924"/>
            <a:chExt cx="1188720" cy="2513399"/>
          </a:xfrm>
        </p:grpSpPr>
        <p:sp>
          <p:nvSpPr>
            <p:cNvPr id="56" name="Circular Arrow 55"/>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7" name="Circular Arrow 56"/>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67" name="Group 66"/>
          <p:cNvGrpSpPr/>
          <p:nvPr/>
        </p:nvGrpSpPr>
        <p:grpSpPr>
          <a:xfrm rot="4320000">
            <a:off x="6167279" y="1735331"/>
            <a:ext cx="1188720" cy="2513399"/>
            <a:chOff x="3977640" y="127924"/>
            <a:chExt cx="1188720" cy="2513399"/>
          </a:xfrm>
        </p:grpSpPr>
        <p:sp>
          <p:nvSpPr>
            <p:cNvPr id="72" name="Circular Arrow 71"/>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79" name="Circular Arrow 78"/>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grpSp>
        <p:nvGrpSpPr>
          <p:cNvPr id="80" name="Group 79"/>
          <p:cNvGrpSpPr/>
          <p:nvPr/>
        </p:nvGrpSpPr>
        <p:grpSpPr>
          <a:xfrm rot="8640000">
            <a:off x="5361534" y="4316883"/>
            <a:ext cx="1188720" cy="2513399"/>
            <a:chOff x="3977640" y="127924"/>
            <a:chExt cx="1188720" cy="2513399"/>
          </a:xfrm>
        </p:grpSpPr>
        <p:sp>
          <p:nvSpPr>
            <p:cNvPr id="81" name="Circular Arrow 80"/>
            <p:cNvSpPr/>
            <p:nvPr/>
          </p:nvSpPr>
          <p:spPr>
            <a:xfrm>
              <a:off x="3977640" y="127924"/>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05" name="Circular Arrow 104"/>
            <p:cNvSpPr/>
            <p:nvPr/>
          </p:nvSpPr>
          <p:spPr>
            <a:xfrm flipV="1">
              <a:off x="3977640" y="1452603"/>
              <a:ext cx="1188720" cy="1188720"/>
            </a:xfrm>
            <a:prstGeom prst="circularArrow">
              <a:avLst>
                <a:gd name="adj1" fmla="val 5327"/>
                <a:gd name="adj2" fmla="val 1142319"/>
                <a:gd name="adj3" fmla="val 20538903"/>
                <a:gd name="adj4" fmla="val 1362292"/>
                <a:gd name="adj5" fmla="val 6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7866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Doing?</a:t>
            </a:r>
            <a:endParaRPr lang="en-US" dirty="0"/>
          </a:p>
        </p:txBody>
      </p:sp>
      <p:sp>
        <p:nvSpPr>
          <p:cNvPr id="3" name="Content Placeholder 2"/>
          <p:cNvSpPr>
            <a:spLocks noGrp="1"/>
          </p:cNvSpPr>
          <p:nvPr>
            <p:ph idx="1"/>
          </p:nvPr>
        </p:nvSpPr>
        <p:spPr/>
        <p:txBody>
          <a:bodyPr/>
          <a:lstStyle/>
          <a:p>
            <a:r>
              <a:rPr lang="en-US" dirty="0" smtClean="0"/>
              <a:t>Workshop participants will be divided into 10 teams to respond to a hypothetical nanoEHS scenario. </a:t>
            </a:r>
          </a:p>
          <a:p>
            <a:r>
              <a:rPr lang="en-US" dirty="0" smtClean="0"/>
              <a:t>The winning teams will receive a prize.</a:t>
            </a:r>
          </a:p>
        </p:txBody>
      </p:sp>
      <p:pic>
        <p:nvPicPr>
          <p:cNvPr id="4" name="Picture 2" descr="C:\Users\sstandri\Desktop\rul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0" t="48281" r="14734" b="20687"/>
          <a:stretch/>
        </p:blipFill>
        <p:spPr bwMode="auto">
          <a:xfrm>
            <a:off x="1720795" y="4495800"/>
            <a:ext cx="5702410" cy="956286"/>
          </a:xfrm>
          <a:prstGeom prst="trapezoid">
            <a:avLst>
              <a:gd name="adj" fmla="val 487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20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Doing It?</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a:t>To carry out a </a:t>
            </a:r>
            <a:r>
              <a:rPr lang="en-US" b="1" dirty="0">
                <a:solidFill>
                  <a:schemeClr val="tx2"/>
                </a:solidFill>
              </a:rPr>
              <a:t>simulated decision process </a:t>
            </a:r>
            <a:r>
              <a:rPr lang="en-US" dirty="0"/>
              <a:t>that explores how </a:t>
            </a:r>
            <a:r>
              <a:rPr lang="en-US" b="1" dirty="0">
                <a:solidFill>
                  <a:schemeClr val="tx2"/>
                </a:solidFill>
              </a:rPr>
              <a:t>communication processes between CORs function</a:t>
            </a:r>
            <a:r>
              <a:rPr lang="en-US" dirty="0"/>
              <a:t>, and may sometimes fail, to address the information and actions needed to support responsible development of </a:t>
            </a:r>
            <a:r>
              <a:rPr lang="en-US" dirty="0" smtClean="0"/>
              <a:t>nanotechnology</a:t>
            </a:r>
            <a:endParaRPr lang="en-US" dirty="0"/>
          </a:p>
          <a:p>
            <a:r>
              <a:rPr lang="en-US" dirty="0"/>
              <a:t>To </a:t>
            </a:r>
            <a:r>
              <a:rPr lang="en-US" b="1" dirty="0">
                <a:solidFill>
                  <a:schemeClr val="tx2"/>
                </a:solidFill>
              </a:rPr>
              <a:t>incorporate input from multiple communities </a:t>
            </a:r>
            <a:r>
              <a:rPr lang="en-US" dirty="0"/>
              <a:t>of expertise across the nanoEHS </a:t>
            </a:r>
            <a:r>
              <a:rPr lang="en-US" dirty="0" smtClean="0"/>
              <a:t>field.</a:t>
            </a:r>
            <a:endParaRPr lang="en-US" dirty="0"/>
          </a:p>
          <a:p>
            <a:r>
              <a:rPr lang="en-US" dirty="0"/>
              <a:t>To </a:t>
            </a:r>
            <a:r>
              <a:rPr lang="en-US" b="1" dirty="0">
                <a:solidFill>
                  <a:schemeClr val="tx2"/>
                </a:solidFill>
              </a:rPr>
              <a:t>provide insight into how the </a:t>
            </a:r>
            <a:r>
              <a:rPr lang="en-US" b="1" dirty="0" smtClean="0">
                <a:solidFill>
                  <a:schemeClr val="tx2"/>
                </a:solidFill>
              </a:rPr>
              <a:t>U.S.-EU </a:t>
            </a:r>
            <a:r>
              <a:rPr lang="en-US" b="1" dirty="0">
                <a:solidFill>
                  <a:schemeClr val="tx2"/>
                </a:solidFill>
              </a:rPr>
              <a:t>CORs should advance and set goals </a:t>
            </a:r>
            <a:r>
              <a:rPr lang="en-US" dirty="0"/>
              <a:t>by shedding light on several questions: </a:t>
            </a:r>
          </a:p>
          <a:p>
            <a:pPr lvl="1"/>
            <a:r>
              <a:rPr lang="en-US" dirty="0"/>
              <a:t>What are some critical disconnects between communities or information deficits that might be addressed within the CORs?  </a:t>
            </a:r>
          </a:p>
          <a:p>
            <a:pPr lvl="1"/>
            <a:r>
              <a:rPr lang="en-US" dirty="0"/>
              <a:t>Are the CORs properly aligned for successful information-sharing in support of risk-based decisions on nanomaterials?</a:t>
            </a:r>
          </a:p>
          <a:p>
            <a:pPr lvl="1"/>
            <a:r>
              <a:rPr lang="en-US" dirty="0"/>
              <a:t>What major differences are revealed through this specific case regarding informational needs and communication processes 1) for the different selected nanomaterials and 2) in the </a:t>
            </a:r>
            <a:r>
              <a:rPr lang="en-US" dirty="0" smtClean="0"/>
              <a:t>U.S. </a:t>
            </a:r>
            <a:r>
              <a:rPr lang="en-US" dirty="0"/>
              <a:t>and the EU? </a:t>
            </a:r>
          </a:p>
          <a:p>
            <a:r>
              <a:rPr lang="en-US" b="1" dirty="0" smtClean="0">
                <a:solidFill>
                  <a:schemeClr val="tx2"/>
                </a:solidFill>
              </a:rPr>
              <a:t>Avoid </a:t>
            </a:r>
            <a:r>
              <a:rPr lang="en-US" b="1" dirty="0">
                <a:solidFill>
                  <a:schemeClr val="tx2"/>
                </a:solidFill>
              </a:rPr>
              <a:t>this being another academic exercise </a:t>
            </a:r>
            <a:r>
              <a:rPr lang="en-US" dirty="0"/>
              <a:t>– avoid the automatic response of “we can’t give you a number yet” that would result in a general discussion of data gaps. </a:t>
            </a:r>
          </a:p>
        </p:txBody>
      </p:sp>
    </p:spTree>
    <p:extLst>
      <p:ext uri="{BB962C8B-B14F-4D97-AF65-F5344CB8AC3E}">
        <p14:creationId xmlns:p14="http://schemas.microsoft.com/office/powerpoint/2010/main" val="1759135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Hope to Achieve?</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b="1" dirty="0" smtClean="0">
                <a:solidFill>
                  <a:schemeClr val="tx2"/>
                </a:solidFill>
              </a:rPr>
              <a:t>A </a:t>
            </a:r>
            <a:r>
              <a:rPr lang="en-US" b="1" dirty="0">
                <a:solidFill>
                  <a:schemeClr val="tx2"/>
                </a:solidFill>
              </a:rPr>
              <a:t>peer-reviewed manuscript </a:t>
            </a:r>
            <a:r>
              <a:rPr lang="en-US" dirty="0"/>
              <a:t>summarizing the event, its results, lessons learned, and implications for coordinated nanoEHS research. </a:t>
            </a:r>
            <a:endParaRPr lang="en-US" dirty="0" smtClean="0"/>
          </a:p>
          <a:p>
            <a:r>
              <a:rPr lang="en-US" b="1" dirty="0" smtClean="0">
                <a:solidFill>
                  <a:schemeClr val="tx2"/>
                </a:solidFill>
              </a:rPr>
              <a:t>Scorecards will provide raw data</a:t>
            </a:r>
            <a:r>
              <a:rPr lang="en-US" dirty="0" smtClean="0"/>
              <a:t> (i.e., questions answered, questions skipped, which groups answered which questions, etc.)</a:t>
            </a:r>
          </a:p>
          <a:p>
            <a:r>
              <a:rPr lang="en-US" dirty="0" smtClean="0"/>
              <a:t>Subsequent </a:t>
            </a:r>
            <a:r>
              <a:rPr lang="en-US" b="1" dirty="0" smtClean="0">
                <a:solidFill>
                  <a:schemeClr val="tx2"/>
                </a:solidFill>
              </a:rPr>
              <a:t>plenary sessions </a:t>
            </a:r>
            <a:r>
              <a:rPr lang="en-US" dirty="0" smtClean="0"/>
              <a:t>provide opportunities to </a:t>
            </a:r>
            <a:r>
              <a:rPr lang="en-US" b="1" dirty="0" smtClean="0">
                <a:solidFill>
                  <a:schemeClr val="tx2"/>
                </a:solidFill>
              </a:rPr>
              <a:t>discuss findings and outcomes</a:t>
            </a:r>
            <a:endParaRPr lang="en-US" b="1" dirty="0">
              <a:solidFill>
                <a:schemeClr val="tx2"/>
              </a:solidFill>
            </a:endParaRPr>
          </a:p>
          <a:p>
            <a:endParaRPr lang="en-US" dirty="0"/>
          </a:p>
        </p:txBody>
      </p:sp>
    </p:spTree>
    <p:extLst>
      <p:ext uri="{BB962C8B-B14F-4D97-AF65-F5344CB8AC3E}">
        <p14:creationId xmlns:p14="http://schemas.microsoft.com/office/powerpoint/2010/main" val="128980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3810" b="25808"/>
          <a:stretch/>
        </p:blipFill>
        <p:spPr>
          <a:xfrm>
            <a:off x="6371771" y="0"/>
            <a:ext cx="2772229" cy="2423886"/>
          </a:xfrm>
          <a:prstGeom prst="rect">
            <a:avLst/>
          </a:prstGeom>
        </p:spPr>
      </p:pic>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a:xfrm>
            <a:off x="457200" y="1600200"/>
            <a:ext cx="8534400" cy="5257800"/>
          </a:xfrm>
        </p:spPr>
        <p:txBody>
          <a:bodyPr>
            <a:normAutofit/>
          </a:bodyPr>
          <a:lstStyle/>
          <a:p>
            <a:pPr marL="0" indent="0">
              <a:buNone/>
              <a:tabLst>
                <a:tab pos="2743200" algn="l"/>
              </a:tabLst>
            </a:pPr>
            <a:r>
              <a:rPr lang="en-US" dirty="0" smtClean="0"/>
              <a:t>10:30 – 10:50	Coffee Break</a:t>
            </a:r>
          </a:p>
          <a:p>
            <a:pPr marL="0" lvl="4" indent="0">
              <a:buNone/>
              <a:tabLst>
                <a:tab pos="2743200" algn="l"/>
              </a:tabLst>
            </a:pPr>
            <a:r>
              <a:rPr lang="en-US" dirty="0" smtClean="0"/>
              <a:t>	Move to NanoEHS Scrimmage room</a:t>
            </a:r>
          </a:p>
          <a:p>
            <a:pPr marL="0" indent="0">
              <a:buNone/>
              <a:tabLst>
                <a:tab pos="2743200" algn="l"/>
              </a:tabLst>
            </a:pPr>
            <a:r>
              <a:rPr lang="en-US" dirty="0" smtClean="0"/>
              <a:t>10:50 – 12:00: 	NanoEHS Scrimmage Activity</a:t>
            </a:r>
          </a:p>
          <a:p>
            <a:pPr marL="0" indent="0">
              <a:buNone/>
            </a:pPr>
            <a:r>
              <a:rPr lang="en-US" dirty="0" smtClean="0"/>
              <a:t>12:00 – 13:00: 	Plenary #1</a:t>
            </a:r>
            <a:endParaRPr lang="en-US" dirty="0"/>
          </a:p>
          <a:p>
            <a:pPr marL="2746375" lvl="4" indent="0">
              <a:buNone/>
              <a:tabLst>
                <a:tab pos="2743200" algn="l"/>
              </a:tabLst>
            </a:pPr>
            <a:r>
              <a:rPr lang="en-US" dirty="0" smtClean="0"/>
              <a:t>Discuss what worked, what didn’t, surprising results, etc. in a facilitated conversation</a:t>
            </a:r>
          </a:p>
          <a:p>
            <a:pPr marL="2746375" lvl="4" indent="0">
              <a:buNone/>
              <a:tabLst>
                <a:tab pos="2743200" algn="l"/>
              </a:tabLst>
            </a:pPr>
            <a:r>
              <a:rPr lang="en-US" dirty="0" smtClean="0"/>
              <a:t>Provide context for the scorecards</a:t>
            </a:r>
          </a:p>
          <a:p>
            <a:pPr marL="0" indent="0">
              <a:buNone/>
            </a:pPr>
            <a:r>
              <a:rPr lang="en-US" dirty="0" smtClean="0"/>
              <a:t>13:00 – 14:00: 	Lunch </a:t>
            </a:r>
            <a:r>
              <a:rPr lang="en-US" sz="2600" dirty="0" smtClean="0"/>
              <a:t>(scorecards will be tabulated)</a:t>
            </a:r>
            <a:endParaRPr lang="en-US" dirty="0" smtClean="0"/>
          </a:p>
          <a:p>
            <a:pPr marL="0" indent="0">
              <a:buNone/>
            </a:pPr>
            <a:r>
              <a:rPr lang="en-US" dirty="0" smtClean="0"/>
              <a:t>14:00 – 14:20: 	Plenary #2 (back in original room)</a:t>
            </a:r>
          </a:p>
          <a:p>
            <a:pPr marL="2743200" lvl="1" indent="0">
              <a:buNone/>
            </a:pPr>
            <a:r>
              <a:rPr lang="en-US" sz="2000" dirty="0" smtClean="0"/>
              <a:t>Present/discuss initial analysis of scorecards</a:t>
            </a:r>
          </a:p>
          <a:p>
            <a:pPr marL="2743200" lvl="1" indent="0">
              <a:buNone/>
            </a:pPr>
            <a:r>
              <a:rPr lang="en-US" sz="2000" dirty="0" smtClean="0"/>
              <a:t>Announce winning teams</a:t>
            </a:r>
          </a:p>
        </p:txBody>
      </p:sp>
    </p:spTree>
    <p:extLst>
      <p:ext uri="{BB962C8B-B14F-4D97-AF65-F5344CB8AC3E}">
        <p14:creationId xmlns:p14="http://schemas.microsoft.com/office/powerpoint/2010/main" val="190300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11211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NanoEHS Scrimmage Scenario</a:t>
            </a:r>
            <a:endParaRPr lang="en-US" dirty="0"/>
          </a:p>
        </p:txBody>
      </p:sp>
      <p:sp>
        <p:nvSpPr>
          <p:cNvPr id="3" name="Content Placeholder 2"/>
          <p:cNvSpPr>
            <a:spLocks noGrp="1"/>
          </p:cNvSpPr>
          <p:nvPr>
            <p:ph idx="1"/>
          </p:nvPr>
        </p:nvSpPr>
        <p:spPr>
          <a:xfrm>
            <a:off x="342900" y="1447800"/>
            <a:ext cx="8458200" cy="5257800"/>
          </a:xfrm>
        </p:spPr>
        <p:txBody>
          <a:bodyPr>
            <a:normAutofit fontScale="85000" lnSpcReduction="10000"/>
          </a:bodyPr>
          <a:lstStyle/>
          <a:p>
            <a:r>
              <a:rPr lang="en-US" dirty="0" smtClean="0"/>
              <a:t>We </a:t>
            </a:r>
            <a:r>
              <a:rPr lang="en-US" dirty="0"/>
              <a:t>are all citizens of Country X, each assuming the role, expertise, and sector affiliations we currently hold in real life.  Elections are coming up shortly, and due to a strong public demand for action, immediate regulatory decisions are being required by Country X leadership to impose strict limits on occupational, </a:t>
            </a:r>
            <a:r>
              <a:rPr lang="en-US" dirty="0" smtClean="0"/>
              <a:t>consumer</a:t>
            </a:r>
            <a:r>
              <a:rPr lang="en-US" dirty="0"/>
              <a:t>, and environmental exposures to two specific </a:t>
            </a:r>
            <a:r>
              <a:rPr lang="en-US" dirty="0" smtClean="0"/>
              <a:t>ENMs: </a:t>
            </a:r>
            <a:r>
              <a:rPr lang="en-US" b="1" dirty="0">
                <a:solidFill>
                  <a:schemeClr val="bg2">
                    <a:lumMod val="50000"/>
                  </a:schemeClr>
                </a:solidFill>
              </a:rPr>
              <a:t>nano-TiO</a:t>
            </a:r>
            <a:r>
              <a:rPr lang="en-US" b="1" baseline="-25000" dirty="0">
                <a:solidFill>
                  <a:schemeClr val="bg2">
                    <a:lumMod val="50000"/>
                  </a:schemeClr>
                </a:solidFill>
              </a:rPr>
              <a:t>2</a:t>
            </a:r>
            <a:r>
              <a:rPr lang="en-US" dirty="0"/>
              <a:t> and </a:t>
            </a:r>
            <a:r>
              <a:rPr lang="en-US" b="1" dirty="0" smtClean="0">
                <a:solidFill>
                  <a:schemeClr val="accent4">
                    <a:lumMod val="50000"/>
                  </a:schemeClr>
                </a:solidFill>
              </a:rPr>
              <a:t>CdSe-sensitized nano-TiO</a:t>
            </a:r>
            <a:r>
              <a:rPr lang="en-US" b="1" baseline="-25000" dirty="0" smtClean="0">
                <a:solidFill>
                  <a:schemeClr val="accent4">
                    <a:lumMod val="50000"/>
                  </a:schemeClr>
                </a:solidFill>
              </a:rPr>
              <a:t>2</a:t>
            </a:r>
            <a:r>
              <a:rPr lang="en-US" dirty="0" smtClean="0"/>
              <a:t> </a:t>
            </a:r>
            <a:endParaRPr lang="en-US" dirty="0"/>
          </a:p>
          <a:p>
            <a:r>
              <a:rPr lang="en-US" dirty="0"/>
              <a:t>The </a:t>
            </a:r>
            <a:r>
              <a:rPr lang="en-US" dirty="0" smtClean="0"/>
              <a:t>CORs </a:t>
            </a:r>
            <a:r>
              <a:rPr lang="en-US" dirty="0"/>
              <a:t>represent the teams charged with developing the required recommendations, which will depend on academic, </a:t>
            </a:r>
            <a:r>
              <a:rPr lang="en-US" dirty="0" smtClean="0"/>
              <a:t>industrial, </a:t>
            </a:r>
            <a:r>
              <a:rPr lang="en-US" dirty="0"/>
              <a:t>and regulatory information.    </a:t>
            </a:r>
          </a:p>
          <a:p>
            <a:r>
              <a:rPr lang="en-US" dirty="0"/>
              <a:t>Through this activity, all members of the </a:t>
            </a:r>
            <a:r>
              <a:rPr lang="en-US" dirty="0" smtClean="0"/>
              <a:t>U.S.-EU </a:t>
            </a:r>
            <a:r>
              <a:rPr lang="en-US" dirty="0"/>
              <a:t>CORs will work together to meet a unified government goal. </a:t>
            </a:r>
          </a:p>
        </p:txBody>
      </p:sp>
    </p:spTree>
    <p:extLst>
      <p:ext uri="{BB962C8B-B14F-4D97-AF65-F5344CB8AC3E}">
        <p14:creationId xmlns:p14="http://schemas.microsoft.com/office/powerpoint/2010/main" val="27169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Recommended Limits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While </a:t>
            </a:r>
            <a:r>
              <a:rPr lang="en-US" dirty="0"/>
              <a:t>you have been instructed to formulate defendable limits from the standpoint of protecting health and the  environment, the economic consequences of implementation of theses regulations is also a consideration that </a:t>
            </a:r>
            <a:r>
              <a:rPr lang="en-US" b="1" i="1" u="sng" dirty="0">
                <a:solidFill>
                  <a:schemeClr val="tx2"/>
                </a:solidFill>
              </a:rPr>
              <a:t>prevents regulated limits from being set to zero </a:t>
            </a:r>
            <a:r>
              <a:rPr lang="en-US" dirty="0"/>
              <a:t>unless you are able to document extremely severe the consequences of a non-zero limit that </a:t>
            </a:r>
            <a:r>
              <a:rPr lang="en-US" dirty="0" smtClean="0"/>
              <a:t>outweigh </a:t>
            </a:r>
            <a:r>
              <a:rPr lang="en-US" dirty="0"/>
              <a:t>important economic hardships that would accompany efforts to achieve a regulated level of zero.</a:t>
            </a:r>
          </a:p>
        </p:txBody>
      </p:sp>
    </p:spTree>
    <p:extLst>
      <p:ext uri="{BB962C8B-B14F-4D97-AF65-F5344CB8AC3E}">
        <p14:creationId xmlns:p14="http://schemas.microsoft.com/office/powerpoint/2010/main" val="236975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lgn="ctr">
              <a:buNone/>
            </a:pPr>
            <a:r>
              <a:rPr lang="en-US" dirty="0">
                <a:solidFill>
                  <a:schemeClr val="tx2"/>
                </a:solidFill>
              </a:rPr>
              <a:t>The recommended regulatory limits to be developed as part of this exercise </a:t>
            </a:r>
            <a:r>
              <a:rPr lang="en-US" b="1" i="1" u="sng" dirty="0">
                <a:solidFill>
                  <a:schemeClr val="tx2"/>
                </a:solidFill>
              </a:rPr>
              <a:t>are not intended to serve as actual policy recommendations</a:t>
            </a:r>
            <a:r>
              <a:rPr lang="en-US" dirty="0">
                <a:solidFill>
                  <a:schemeClr val="tx2"/>
                </a:solidFill>
              </a:rPr>
              <a:t>; rather, the activity is intended to generate recommendations pertaining to the process of arriving at a collective answer in response to the simulated challenge.  </a:t>
            </a:r>
          </a:p>
          <a:p>
            <a:pPr marL="0" indent="0">
              <a:buNone/>
            </a:pPr>
            <a:endParaRPr lang="en-US" dirty="0"/>
          </a:p>
        </p:txBody>
      </p:sp>
    </p:spTree>
    <p:extLst>
      <p:ext uri="{BB962C8B-B14F-4D97-AF65-F5344CB8AC3E}">
        <p14:creationId xmlns:p14="http://schemas.microsoft.com/office/powerpoint/2010/main" val="1790002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noAutofit/>
          </a:bodyPr>
          <a:lstStyle/>
          <a:p>
            <a:r>
              <a:rPr lang="en-US" b="1" dirty="0" smtClean="0"/>
              <a:t>Teams: </a:t>
            </a:r>
          </a:p>
          <a:p>
            <a:pPr lvl="1"/>
            <a:r>
              <a:rPr lang="en-US" dirty="0" smtClean="0"/>
              <a:t>10 preassigned teams</a:t>
            </a:r>
          </a:p>
          <a:p>
            <a:pPr lvl="1"/>
            <a:r>
              <a:rPr lang="en-US" dirty="0" smtClean="0"/>
              <a:t>5 teams focus on </a:t>
            </a:r>
            <a:r>
              <a:rPr lang="en-US" dirty="0" smtClean="0">
                <a:solidFill>
                  <a:schemeClr val="bg2">
                    <a:lumMod val="50000"/>
                  </a:schemeClr>
                </a:solidFill>
              </a:rPr>
              <a:t>nano-TiO</a:t>
            </a:r>
            <a:r>
              <a:rPr lang="en-US" baseline="-25000" dirty="0" smtClean="0">
                <a:solidFill>
                  <a:schemeClr val="bg2">
                    <a:lumMod val="50000"/>
                  </a:schemeClr>
                </a:solidFill>
              </a:rPr>
              <a:t>2</a:t>
            </a:r>
          </a:p>
          <a:p>
            <a:pPr lvl="1"/>
            <a:r>
              <a:rPr lang="en-US" dirty="0" smtClean="0"/>
              <a:t>5 teams focus on </a:t>
            </a:r>
            <a:r>
              <a:rPr lang="en-US" dirty="0" smtClean="0">
                <a:solidFill>
                  <a:schemeClr val="accent4">
                    <a:lumMod val="75000"/>
                  </a:schemeClr>
                </a:solidFill>
              </a:rPr>
              <a:t>CdSe-sensitized nano-TiO</a:t>
            </a:r>
            <a:r>
              <a:rPr lang="en-US" baseline="-25000" dirty="0" smtClean="0">
                <a:solidFill>
                  <a:schemeClr val="accent4">
                    <a:lumMod val="75000"/>
                  </a:schemeClr>
                </a:solidFill>
              </a:rPr>
              <a:t>2</a:t>
            </a:r>
            <a:endParaRPr lang="en-US" dirty="0">
              <a:solidFill>
                <a:schemeClr val="accent4">
                  <a:lumMod val="75000"/>
                </a:schemeClr>
              </a:solidFill>
            </a:endParaRPr>
          </a:p>
          <a:p>
            <a:r>
              <a:rPr lang="en-US" b="1" dirty="0" smtClean="0"/>
              <a:t>To Play: </a:t>
            </a:r>
            <a:r>
              <a:rPr lang="en-US" dirty="0" smtClean="0"/>
              <a:t>Collect points by answering questions</a:t>
            </a:r>
          </a:p>
          <a:p>
            <a:r>
              <a:rPr lang="en-US" b="1" dirty="0" smtClean="0"/>
              <a:t>To Win: </a:t>
            </a:r>
            <a:r>
              <a:rPr lang="en-US" dirty="0" smtClean="0"/>
              <a:t>Collect the most points. There will be two winning teams, one for each material.</a:t>
            </a:r>
          </a:p>
        </p:txBody>
      </p:sp>
    </p:spTree>
    <p:extLst>
      <p:ext uri="{BB962C8B-B14F-4D97-AF65-F5344CB8AC3E}">
        <p14:creationId xmlns:p14="http://schemas.microsoft.com/office/powerpoint/2010/main" val="250076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a:t>
            </a:r>
            <a:endParaRPr lang="en-US" dirty="0"/>
          </a:p>
        </p:txBody>
      </p:sp>
      <p:sp>
        <p:nvSpPr>
          <p:cNvPr id="3" name="Content Placeholder 2"/>
          <p:cNvSpPr>
            <a:spLocks noGrp="1"/>
          </p:cNvSpPr>
          <p:nvPr>
            <p:ph idx="1"/>
          </p:nvPr>
        </p:nvSpPr>
        <p:spPr/>
        <p:txBody>
          <a:bodyPr/>
          <a:lstStyle/>
          <a:p>
            <a:pPr marL="0" indent="0">
              <a:buNone/>
            </a:pPr>
            <a:r>
              <a:rPr lang="en-US" dirty="0" smtClean="0"/>
              <a:t>Check your badge. Teams are preassigned.</a:t>
            </a:r>
            <a:endParaRPr lang="en-US" dirty="0"/>
          </a:p>
          <a:p>
            <a:pPr marL="0" indent="0">
              <a:buNone/>
            </a:pPr>
            <a:endParaRPr lang="en-US" dirty="0"/>
          </a:p>
        </p:txBody>
      </p:sp>
      <p:graphicFrame>
        <p:nvGraphicFramePr>
          <p:cNvPr id="5" name="Table 9"/>
          <p:cNvGraphicFramePr>
            <a:graphicFrameLocks noGrp="1"/>
          </p:cNvGraphicFramePr>
          <p:nvPr>
            <p:extLst>
              <p:ext uri="{D42A27DB-BD31-4B8C-83A1-F6EECF244321}">
                <p14:modId xmlns:p14="http://schemas.microsoft.com/office/powerpoint/2010/main" val="1807543144"/>
              </p:ext>
            </p:extLst>
          </p:nvPr>
        </p:nvGraphicFramePr>
        <p:xfrm>
          <a:off x="284385" y="2514600"/>
          <a:ext cx="8575230" cy="2219960"/>
        </p:xfrm>
        <a:graphic>
          <a:graphicData uri="http://schemas.openxmlformats.org/drawingml/2006/table">
            <a:tbl>
              <a:tblPr firstRow="1" bandRow="1">
                <a:tableStyleId>{69012ECD-51FC-41F1-AA8D-1B2483CD663E}</a:tableStyleId>
              </a:tblPr>
              <a:tblGrid>
                <a:gridCol w="2253742"/>
                <a:gridCol w="1795780"/>
                <a:gridCol w="2245804"/>
                <a:gridCol w="2279904"/>
              </a:tblGrid>
              <a:tr h="185420">
                <a:tc gridSpan="2">
                  <a:txBody>
                    <a:bodyPr/>
                    <a:lstStyle/>
                    <a:p>
                      <a:pPr algn="ctr"/>
                      <a:r>
                        <a:rPr lang="en-US" dirty="0" smtClean="0"/>
                        <a:t>Nano-TiO</a:t>
                      </a:r>
                      <a:r>
                        <a:rPr lang="en-US" baseline="-25000" dirty="0" smtClean="0"/>
                        <a:t>2</a:t>
                      </a:r>
                      <a:endParaRPr lang="en-US" dirty="0"/>
                    </a:p>
                  </a:txBody>
                  <a:tcPr anchor="ctr"/>
                </a:tc>
                <a:tc hMerge="1">
                  <a:txBody>
                    <a:bodyPr/>
                    <a:lstStyle/>
                    <a:p>
                      <a:pPr algn="ctr"/>
                      <a:endParaRPr lang="en-US" dirty="0"/>
                    </a:p>
                  </a:txBody>
                  <a:tcPr anchor="ctr"/>
                </a:tc>
                <a:tc gridSpan="2">
                  <a:txBody>
                    <a:bodyPr/>
                    <a:lstStyle/>
                    <a:p>
                      <a:pPr algn="ctr"/>
                      <a:r>
                        <a:rPr lang="en-US" dirty="0" smtClean="0"/>
                        <a:t>CdSe-Sensitized Nano-TiO</a:t>
                      </a:r>
                      <a:r>
                        <a:rPr lang="en-US" baseline="-25000" dirty="0" smtClean="0"/>
                        <a:t>2</a:t>
                      </a:r>
                      <a:endParaRPr lang="en-US" dirty="0"/>
                    </a:p>
                  </a:txBody>
                  <a:tcPr anchor="ctr">
                    <a:solidFill>
                      <a:schemeClr val="accent4"/>
                    </a:solidFill>
                  </a:tcPr>
                </a:tc>
                <a:tc hMerge="1">
                  <a:txBody>
                    <a:bodyPr/>
                    <a:lstStyle/>
                    <a:p>
                      <a:pPr algn="ctr"/>
                      <a:endParaRPr lang="en-US" dirty="0"/>
                    </a:p>
                  </a:txBody>
                  <a:tcPr anchor="ctr"/>
                </a:tc>
              </a:tr>
              <a:tr h="370840">
                <a:tc>
                  <a:txBody>
                    <a:bodyPr/>
                    <a:lstStyle/>
                    <a:p>
                      <a:pPr algn="ctr"/>
                      <a:r>
                        <a:rPr lang="en-US" dirty="0" smtClean="0"/>
                        <a:t>Exposure A</a:t>
                      </a:r>
                      <a:endParaRPr lang="en-US" dirty="0"/>
                    </a:p>
                  </a:txBody>
                  <a:tcPr anchor="ctr"/>
                </a:tc>
                <a:tc>
                  <a:txBody>
                    <a:bodyPr/>
                    <a:lstStyle/>
                    <a:p>
                      <a:pPr algn="ctr"/>
                      <a:r>
                        <a:rPr lang="en-US" dirty="0" smtClean="0"/>
                        <a:t>Rick Canady</a:t>
                      </a:r>
                      <a:endParaRPr lang="en-US" dirty="0"/>
                    </a:p>
                  </a:txBody>
                  <a:tcPr anchor="ctr"/>
                </a:tc>
                <a:tc>
                  <a:txBody>
                    <a:bodyPr/>
                    <a:lstStyle/>
                    <a:p>
                      <a:pPr algn="ctr"/>
                      <a:r>
                        <a:rPr lang="en-US" dirty="0" smtClean="0"/>
                        <a:t>Exposure B</a:t>
                      </a:r>
                      <a:endParaRPr lang="en-US" dirty="0"/>
                    </a:p>
                  </a:txBody>
                  <a:tcPr anchor="ctr"/>
                </a:tc>
                <a:tc>
                  <a:txBody>
                    <a:bodyPr/>
                    <a:lstStyle/>
                    <a:p>
                      <a:pPr algn="ctr"/>
                      <a:r>
                        <a:rPr lang="en-US" dirty="0" smtClean="0"/>
                        <a:t>Martie van Tongeren</a:t>
                      </a:r>
                      <a:endParaRPr lang="en-US" dirty="0"/>
                    </a:p>
                  </a:txBody>
                  <a:tcPr anchor="ctr"/>
                </a:tc>
              </a:tr>
              <a:tr h="370840">
                <a:tc>
                  <a:txBody>
                    <a:bodyPr/>
                    <a:lstStyle/>
                    <a:p>
                      <a:pPr algn="ctr"/>
                      <a:r>
                        <a:rPr lang="en-US" dirty="0" smtClean="0"/>
                        <a:t>Human</a:t>
                      </a:r>
                      <a:r>
                        <a:rPr lang="en-US" baseline="0" dirty="0" smtClean="0"/>
                        <a:t> Health A</a:t>
                      </a:r>
                      <a:endParaRPr lang="en-US" dirty="0"/>
                    </a:p>
                  </a:txBody>
                  <a:tcPr anchor="ctr"/>
                </a:tc>
                <a:tc>
                  <a:txBody>
                    <a:bodyPr/>
                    <a:lstStyle/>
                    <a:p>
                      <a:pPr algn="ctr"/>
                      <a:r>
                        <a:rPr lang="en-US" dirty="0" smtClean="0"/>
                        <a:t>Robert</a:t>
                      </a:r>
                      <a:r>
                        <a:rPr lang="en-US" baseline="0" dirty="0" smtClean="0"/>
                        <a:t> Rallo</a:t>
                      </a:r>
                      <a:endParaRPr lang="en-US" dirty="0"/>
                    </a:p>
                  </a:txBody>
                  <a:tcPr anchor="ctr"/>
                </a:tc>
                <a:tc>
                  <a:txBody>
                    <a:bodyPr/>
                    <a:lstStyle/>
                    <a:p>
                      <a:pPr algn="ctr"/>
                      <a:r>
                        <a:rPr lang="en-US" dirty="0" smtClean="0"/>
                        <a:t>Human Health B</a:t>
                      </a:r>
                      <a:endParaRPr lang="en-US" dirty="0"/>
                    </a:p>
                  </a:txBody>
                  <a:tcPr anchor="ctr"/>
                </a:tc>
                <a:tc>
                  <a:txBody>
                    <a:bodyPr/>
                    <a:lstStyle/>
                    <a:p>
                      <a:pPr algn="ctr"/>
                      <a:r>
                        <a:rPr lang="en-US" dirty="0" smtClean="0"/>
                        <a:t>Yoram Cohen</a:t>
                      </a:r>
                      <a:endParaRPr lang="en-US" dirty="0"/>
                    </a:p>
                  </a:txBody>
                  <a:tcPr anchor="ctr"/>
                </a:tc>
              </a:tr>
              <a:tr h="370840">
                <a:tc>
                  <a:txBody>
                    <a:bodyPr/>
                    <a:lstStyle/>
                    <a:p>
                      <a:pPr algn="ctr"/>
                      <a:r>
                        <a:rPr lang="en-US" dirty="0" smtClean="0"/>
                        <a:t>Ecotoxicity A</a:t>
                      </a:r>
                      <a:endParaRPr lang="en-US" dirty="0"/>
                    </a:p>
                  </a:txBody>
                  <a:tcPr anchor="ctr"/>
                </a:tc>
                <a:tc>
                  <a:txBody>
                    <a:bodyPr/>
                    <a:lstStyle/>
                    <a:p>
                      <a:pPr algn="ctr"/>
                      <a:r>
                        <a:rPr lang="en-US" dirty="0" smtClean="0"/>
                        <a:t>Elijah Petersen</a:t>
                      </a:r>
                      <a:endParaRPr lang="en-US" dirty="0"/>
                    </a:p>
                  </a:txBody>
                  <a:tcPr anchor="ctr"/>
                </a:tc>
                <a:tc>
                  <a:txBody>
                    <a:bodyPr/>
                    <a:lstStyle/>
                    <a:p>
                      <a:pPr algn="ctr"/>
                      <a:r>
                        <a:rPr lang="en-US" dirty="0" smtClean="0"/>
                        <a:t>Ecotoxicity B</a:t>
                      </a:r>
                      <a:endParaRPr lang="en-US" dirty="0"/>
                    </a:p>
                  </a:txBody>
                  <a:tcPr anchor="ctr"/>
                </a:tc>
                <a:tc>
                  <a:txBody>
                    <a:bodyPr/>
                    <a:lstStyle/>
                    <a:p>
                      <a:pPr algn="ctr"/>
                      <a:r>
                        <a:rPr lang="en-US" dirty="0" smtClean="0"/>
                        <a:t>Henriette Selck</a:t>
                      </a:r>
                      <a:endParaRPr lang="en-US" dirty="0"/>
                    </a:p>
                  </a:txBody>
                  <a:tcPr anchor="ctr"/>
                </a:tc>
              </a:tr>
              <a:tr h="370840">
                <a:tc>
                  <a:txBody>
                    <a:bodyPr/>
                    <a:lstStyle/>
                    <a:p>
                      <a:pPr algn="ctr"/>
                      <a:r>
                        <a:rPr lang="en-US" dirty="0" smtClean="0"/>
                        <a:t>Risk Assessment A</a:t>
                      </a:r>
                      <a:endParaRPr lang="en-US" dirty="0"/>
                    </a:p>
                  </a:txBody>
                  <a:tcPr anchor="ctr"/>
                </a:tc>
                <a:tc>
                  <a:txBody>
                    <a:bodyPr/>
                    <a:lstStyle/>
                    <a:p>
                      <a:pPr algn="ctr"/>
                      <a:r>
                        <a:rPr lang="en-US" dirty="0" smtClean="0"/>
                        <a:t>Derk Brouwer</a:t>
                      </a:r>
                      <a:endParaRPr lang="en-US" dirty="0"/>
                    </a:p>
                  </a:txBody>
                  <a:tcPr anchor="ctr"/>
                </a:tc>
                <a:tc>
                  <a:txBody>
                    <a:bodyPr/>
                    <a:lstStyle/>
                    <a:p>
                      <a:pPr algn="ctr"/>
                      <a:r>
                        <a:rPr lang="en-US" dirty="0" smtClean="0"/>
                        <a:t>Risk Assessment</a:t>
                      </a:r>
                      <a:r>
                        <a:rPr lang="en-US" baseline="0" dirty="0" smtClean="0"/>
                        <a:t> </a:t>
                      </a:r>
                      <a:r>
                        <a:rPr lang="en-US" dirty="0" smtClean="0"/>
                        <a:t>B</a:t>
                      </a:r>
                      <a:endParaRPr lang="en-US" dirty="0"/>
                    </a:p>
                  </a:txBody>
                  <a:tcPr anchor="ctr"/>
                </a:tc>
                <a:tc>
                  <a:txBody>
                    <a:bodyPr/>
                    <a:lstStyle/>
                    <a:p>
                      <a:pPr algn="ctr"/>
                      <a:r>
                        <a:rPr lang="en-US" dirty="0" smtClean="0"/>
                        <a:t>Mark Wiesner</a:t>
                      </a:r>
                      <a:endParaRPr lang="en-US" dirty="0"/>
                    </a:p>
                  </a:txBody>
                  <a:tcPr anchor="ctr"/>
                </a:tc>
              </a:tr>
              <a:tr h="370840">
                <a:tc>
                  <a:txBody>
                    <a:bodyPr/>
                    <a:lstStyle/>
                    <a:p>
                      <a:pPr algn="ctr"/>
                      <a:r>
                        <a:rPr lang="en-US" dirty="0" smtClean="0"/>
                        <a:t>Risk Management A</a:t>
                      </a:r>
                      <a:endParaRPr lang="en-US" dirty="0"/>
                    </a:p>
                  </a:txBody>
                  <a:tcPr anchor="ctr"/>
                </a:tc>
                <a:tc>
                  <a:txBody>
                    <a:bodyPr/>
                    <a:lstStyle/>
                    <a:p>
                      <a:pPr algn="ctr"/>
                      <a:r>
                        <a:rPr lang="en-US" dirty="0" smtClean="0"/>
                        <a:t>Larry Gibbs</a:t>
                      </a:r>
                      <a:endParaRPr lang="en-US" dirty="0"/>
                    </a:p>
                  </a:txBody>
                  <a:tcPr anchor="ctr"/>
                </a:tc>
                <a:tc>
                  <a:txBody>
                    <a:bodyPr/>
                    <a:lstStyle/>
                    <a:p>
                      <a:pPr algn="ctr"/>
                      <a:r>
                        <a:rPr lang="en-US" dirty="0" smtClean="0"/>
                        <a:t>Risk Management B</a:t>
                      </a:r>
                      <a:endParaRPr lang="en-US" dirty="0"/>
                    </a:p>
                  </a:txBody>
                  <a:tcPr anchor="ctr"/>
                </a:tc>
                <a:tc>
                  <a:txBody>
                    <a:bodyPr/>
                    <a:lstStyle/>
                    <a:p>
                      <a:pPr algn="ctr"/>
                      <a:r>
                        <a:rPr lang="en-US" dirty="0" smtClean="0"/>
                        <a:t>Tom van Teunenbroek</a:t>
                      </a:r>
                      <a:endParaRPr lang="en-US" dirty="0"/>
                    </a:p>
                  </a:txBody>
                  <a:tcPr anchor="ctr"/>
                </a:tc>
              </a:tr>
            </a:tbl>
          </a:graphicData>
        </a:graphic>
      </p:graphicFrame>
      <p:grpSp>
        <p:nvGrpSpPr>
          <p:cNvPr id="19" name="Group 12"/>
          <p:cNvGrpSpPr/>
          <p:nvPr/>
        </p:nvGrpSpPr>
        <p:grpSpPr>
          <a:xfrm>
            <a:off x="3505200" y="4916269"/>
            <a:ext cx="3962400" cy="1408331"/>
            <a:chOff x="3505200" y="5181600"/>
            <a:chExt cx="3962400" cy="1408331"/>
          </a:xfrm>
        </p:grpSpPr>
        <p:cxnSp>
          <p:nvCxnSpPr>
            <p:cNvPr id="7" name="Straight Arrow Connector 13"/>
            <p:cNvCxnSpPr/>
            <p:nvPr/>
          </p:nvCxnSpPr>
          <p:spPr>
            <a:xfrm flipH="1" flipV="1">
              <a:off x="3505200" y="5181600"/>
              <a:ext cx="4572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5"/>
            <p:cNvCxnSpPr/>
            <p:nvPr/>
          </p:nvCxnSpPr>
          <p:spPr>
            <a:xfrm flipV="1">
              <a:off x="7010400" y="5181600"/>
              <a:ext cx="4572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TextBox 16"/>
            <p:cNvSpPr txBox="1"/>
            <p:nvPr/>
          </p:nvSpPr>
          <p:spPr>
            <a:xfrm>
              <a:off x="3657600" y="5943600"/>
              <a:ext cx="3733800" cy="646331"/>
            </a:xfrm>
            <a:prstGeom prst="rect">
              <a:avLst/>
            </a:prstGeom>
            <a:noFill/>
          </p:spPr>
          <p:txBody>
            <a:bodyPr wrap="square" rtlCol="0">
              <a:spAutoFit/>
            </a:bodyPr>
            <a:lstStyle/>
            <a:p>
              <a:r>
                <a:rPr lang="en-US" dirty="0" smtClean="0">
                  <a:solidFill>
                    <a:schemeClr val="bg2">
                      <a:lumMod val="50000"/>
                    </a:schemeClr>
                  </a:solidFill>
                </a:rPr>
                <a:t>The leader for each group will keep the official team scorecard.</a:t>
              </a:r>
              <a:endParaRPr lang="en-US" dirty="0">
                <a:solidFill>
                  <a:schemeClr val="bg2">
                    <a:lumMod val="50000"/>
                  </a:schemeClr>
                </a:solidFill>
              </a:endParaRPr>
            </a:p>
          </p:txBody>
        </p:sp>
      </p:grpSp>
    </p:spTree>
    <p:extLst>
      <p:ext uri="{BB962C8B-B14F-4D97-AF65-F5344CB8AC3E}">
        <p14:creationId xmlns:p14="http://schemas.microsoft.com/office/powerpoint/2010/main" val="3447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a:t>
            </a:r>
            <a:endParaRPr lang="en-US" dirty="0"/>
          </a:p>
        </p:txBody>
      </p:sp>
      <p:sp>
        <p:nvSpPr>
          <p:cNvPr id="3" name="Content Placeholder 2"/>
          <p:cNvSpPr>
            <a:spLocks noGrp="1"/>
          </p:cNvSpPr>
          <p:nvPr>
            <p:ph idx="1"/>
          </p:nvPr>
        </p:nvSpPr>
        <p:spPr/>
        <p:txBody>
          <a:bodyPr/>
          <a:lstStyle/>
          <a:p>
            <a:pPr marL="0" indent="0">
              <a:buNone/>
            </a:pPr>
            <a:r>
              <a:rPr lang="en-US" dirty="0" smtClean="0"/>
              <a:t>Check your badge. Teams are preassigned.</a:t>
            </a:r>
            <a:endParaRPr lang="en-US" dirty="0"/>
          </a:p>
          <a:p>
            <a:pPr marL="0" indent="0">
              <a:buNone/>
            </a:pPr>
            <a:endParaRPr lang="en-US" dirty="0"/>
          </a:p>
        </p:txBody>
      </p:sp>
      <p:graphicFrame>
        <p:nvGraphicFramePr>
          <p:cNvPr id="5" name="Table 7"/>
          <p:cNvGraphicFramePr>
            <a:graphicFrameLocks noGrp="1"/>
          </p:cNvGraphicFramePr>
          <p:nvPr>
            <p:extLst>
              <p:ext uri="{D42A27DB-BD31-4B8C-83A1-F6EECF244321}">
                <p14:modId xmlns:p14="http://schemas.microsoft.com/office/powerpoint/2010/main" val="114086210"/>
              </p:ext>
            </p:extLst>
          </p:nvPr>
        </p:nvGraphicFramePr>
        <p:xfrm>
          <a:off x="284385" y="2514600"/>
          <a:ext cx="8575230" cy="2219960"/>
        </p:xfrm>
        <a:graphic>
          <a:graphicData uri="http://schemas.openxmlformats.org/drawingml/2006/table">
            <a:tbl>
              <a:tblPr firstRow="1" bandRow="1">
                <a:tableStyleId>{69012ECD-51FC-41F1-AA8D-1B2483CD663E}</a:tableStyleId>
              </a:tblPr>
              <a:tblGrid>
                <a:gridCol w="2253742"/>
                <a:gridCol w="1795780"/>
                <a:gridCol w="2245804"/>
                <a:gridCol w="2279904"/>
              </a:tblGrid>
              <a:tr h="185420">
                <a:tc gridSpan="2">
                  <a:txBody>
                    <a:bodyPr/>
                    <a:lstStyle/>
                    <a:p>
                      <a:pPr algn="ctr"/>
                      <a:r>
                        <a:rPr lang="en-US" dirty="0" smtClean="0"/>
                        <a:t>Nano-TiO</a:t>
                      </a:r>
                      <a:r>
                        <a:rPr lang="en-US" baseline="-25000" dirty="0" smtClean="0"/>
                        <a:t>2</a:t>
                      </a:r>
                      <a:endParaRPr lang="en-US" dirty="0"/>
                    </a:p>
                  </a:txBody>
                  <a:tcPr anchor="ctr"/>
                </a:tc>
                <a:tc hMerge="1">
                  <a:txBody>
                    <a:bodyPr/>
                    <a:lstStyle/>
                    <a:p>
                      <a:pPr algn="ctr"/>
                      <a:endParaRPr lang="en-US" dirty="0"/>
                    </a:p>
                  </a:txBody>
                  <a:tcPr anchor="ctr"/>
                </a:tc>
                <a:tc gridSpan="2">
                  <a:txBody>
                    <a:bodyPr/>
                    <a:lstStyle/>
                    <a:p>
                      <a:pPr algn="ctr"/>
                      <a:r>
                        <a:rPr lang="en-US" dirty="0" smtClean="0"/>
                        <a:t>CdSe-Sensitized Nano-TiO</a:t>
                      </a:r>
                      <a:r>
                        <a:rPr lang="en-US" baseline="-25000" dirty="0" smtClean="0"/>
                        <a:t>2</a:t>
                      </a:r>
                      <a:endParaRPr lang="en-US" dirty="0"/>
                    </a:p>
                  </a:txBody>
                  <a:tcPr anchor="ctr">
                    <a:solidFill>
                      <a:schemeClr val="accent4"/>
                    </a:solidFill>
                  </a:tcPr>
                </a:tc>
                <a:tc hMerge="1">
                  <a:txBody>
                    <a:bodyPr/>
                    <a:lstStyle/>
                    <a:p>
                      <a:pPr algn="ctr"/>
                      <a:endParaRPr lang="en-US" dirty="0"/>
                    </a:p>
                  </a:txBody>
                  <a:tcPr anchor="ctr"/>
                </a:tc>
              </a:tr>
              <a:tr h="370840">
                <a:tc>
                  <a:txBody>
                    <a:bodyPr/>
                    <a:lstStyle/>
                    <a:p>
                      <a:pPr algn="ctr"/>
                      <a:r>
                        <a:rPr lang="en-US" dirty="0" smtClean="0"/>
                        <a:t>Exposure A</a:t>
                      </a:r>
                      <a:endParaRPr lang="en-US" dirty="0"/>
                    </a:p>
                  </a:txBody>
                  <a:tcPr anchor="ctr"/>
                </a:tc>
                <a:tc>
                  <a:txBody>
                    <a:bodyPr/>
                    <a:lstStyle/>
                    <a:p>
                      <a:pPr algn="ctr"/>
                      <a:r>
                        <a:rPr lang="en-US" dirty="0" smtClean="0"/>
                        <a:t>Rick Canady</a:t>
                      </a:r>
                      <a:endParaRPr lang="en-US" dirty="0"/>
                    </a:p>
                  </a:txBody>
                  <a:tcPr anchor="ctr"/>
                </a:tc>
                <a:tc>
                  <a:txBody>
                    <a:bodyPr/>
                    <a:lstStyle/>
                    <a:p>
                      <a:pPr algn="ctr"/>
                      <a:r>
                        <a:rPr lang="en-US" dirty="0" smtClean="0"/>
                        <a:t>Exposure B</a:t>
                      </a:r>
                      <a:endParaRPr lang="en-US" dirty="0"/>
                    </a:p>
                  </a:txBody>
                  <a:tcPr anchor="ctr"/>
                </a:tc>
                <a:tc>
                  <a:txBody>
                    <a:bodyPr/>
                    <a:lstStyle/>
                    <a:p>
                      <a:pPr algn="ctr"/>
                      <a:r>
                        <a:rPr lang="en-US" dirty="0" smtClean="0"/>
                        <a:t>Martie van Tongeren</a:t>
                      </a:r>
                      <a:endParaRPr lang="en-US" dirty="0"/>
                    </a:p>
                  </a:txBody>
                  <a:tcPr anchor="ctr"/>
                </a:tc>
              </a:tr>
              <a:tr h="370840">
                <a:tc>
                  <a:txBody>
                    <a:bodyPr/>
                    <a:lstStyle/>
                    <a:p>
                      <a:pPr algn="ctr"/>
                      <a:r>
                        <a:rPr lang="en-US" dirty="0" smtClean="0"/>
                        <a:t>Human</a:t>
                      </a:r>
                      <a:r>
                        <a:rPr lang="en-US" baseline="0" dirty="0" smtClean="0"/>
                        <a:t> Health A</a:t>
                      </a:r>
                      <a:endParaRPr lang="en-US" dirty="0"/>
                    </a:p>
                  </a:txBody>
                  <a:tcPr anchor="ctr"/>
                </a:tc>
                <a:tc>
                  <a:txBody>
                    <a:bodyPr/>
                    <a:lstStyle/>
                    <a:p>
                      <a:pPr algn="ctr"/>
                      <a:r>
                        <a:rPr lang="en-US" dirty="0" smtClean="0"/>
                        <a:t>Robert</a:t>
                      </a:r>
                      <a:r>
                        <a:rPr lang="en-US" baseline="0" dirty="0" smtClean="0"/>
                        <a:t> Rallo</a:t>
                      </a:r>
                      <a:endParaRPr lang="en-US" dirty="0"/>
                    </a:p>
                  </a:txBody>
                  <a:tcPr anchor="ctr"/>
                </a:tc>
                <a:tc>
                  <a:txBody>
                    <a:bodyPr/>
                    <a:lstStyle/>
                    <a:p>
                      <a:pPr algn="ctr"/>
                      <a:r>
                        <a:rPr lang="en-US" dirty="0" smtClean="0"/>
                        <a:t>Human Health B</a:t>
                      </a:r>
                      <a:endParaRPr lang="en-US" dirty="0"/>
                    </a:p>
                  </a:txBody>
                  <a:tcPr anchor="ctr"/>
                </a:tc>
                <a:tc>
                  <a:txBody>
                    <a:bodyPr/>
                    <a:lstStyle/>
                    <a:p>
                      <a:pPr algn="ctr"/>
                      <a:r>
                        <a:rPr lang="en-US" dirty="0" smtClean="0"/>
                        <a:t>Yoram Cohen</a:t>
                      </a:r>
                      <a:endParaRPr lang="en-US" dirty="0"/>
                    </a:p>
                  </a:txBody>
                  <a:tcPr anchor="ctr"/>
                </a:tc>
              </a:tr>
              <a:tr h="370840">
                <a:tc>
                  <a:txBody>
                    <a:bodyPr/>
                    <a:lstStyle/>
                    <a:p>
                      <a:pPr algn="ctr"/>
                      <a:r>
                        <a:rPr lang="en-US" dirty="0" smtClean="0"/>
                        <a:t>Ecotoxicity A</a:t>
                      </a:r>
                      <a:endParaRPr lang="en-US" dirty="0"/>
                    </a:p>
                  </a:txBody>
                  <a:tcPr anchor="ctr"/>
                </a:tc>
                <a:tc>
                  <a:txBody>
                    <a:bodyPr/>
                    <a:lstStyle/>
                    <a:p>
                      <a:pPr algn="ctr"/>
                      <a:r>
                        <a:rPr lang="en-US" dirty="0" smtClean="0"/>
                        <a:t>Elijah Petersen</a:t>
                      </a:r>
                      <a:endParaRPr lang="en-US" dirty="0"/>
                    </a:p>
                  </a:txBody>
                  <a:tcPr anchor="ctr"/>
                </a:tc>
                <a:tc>
                  <a:txBody>
                    <a:bodyPr/>
                    <a:lstStyle/>
                    <a:p>
                      <a:pPr algn="ctr"/>
                      <a:r>
                        <a:rPr lang="en-US" dirty="0" smtClean="0"/>
                        <a:t>Ecotoxicity B</a:t>
                      </a:r>
                      <a:endParaRPr lang="en-US" dirty="0"/>
                    </a:p>
                  </a:txBody>
                  <a:tcPr anchor="ctr"/>
                </a:tc>
                <a:tc>
                  <a:txBody>
                    <a:bodyPr/>
                    <a:lstStyle/>
                    <a:p>
                      <a:pPr algn="ctr"/>
                      <a:r>
                        <a:rPr lang="en-US" dirty="0" smtClean="0"/>
                        <a:t>Henriette Selck</a:t>
                      </a:r>
                      <a:endParaRPr lang="en-US" dirty="0"/>
                    </a:p>
                  </a:txBody>
                  <a:tcPr anchor="ctr"/>
                </a:tc>
              </a:tr>
              <a:tr h="370840">
                <a:tc>
                  <a:txBody>
                    <a:bodyPr/>
                    <a:lstStyle/>
                    <a:p>
                      <a:pPr algn="ctr"/>
                      <a:r>
                        <a:rPr lang="en-US" dirty="0" smtClean="0"/>
                        <a:t>Risk Assessment A</a:t>
                      </a:r>
                      <a:endParaRPr lang="en-US" dirty="0"/>
                    </a:p>
                  </a:txBody>
                  <a:tcPr anchor="ctr"/>
                </a:tc>
                <a:tc>
                  <a:txBody>
                    <a:bodyPr/>
                    <a:lstStyle/>
                    <a:p>
                      <a:pPr algn="ctr"/>
                      <a:r>
                        <a:rPr lang="en-US" dirty="0" smtClean="0"/>
                        <a:t>Derk Brouwer</a:t>
                      </a:r>
                      <a:endParaRPr lang="en-US" dirty="0"/>
                    </a:p>
                  </a:txBody>
                  <a:tcPr anchor="ctr"/>
                </a:tc>
                <a:tc>
                  <a:txBody>
                    <a:bodyPr/>
                    <a:lstStyle/>
                    <a:p>
                      <a:pPr algn="ctr"/>
                      <a:r>
                        <a:rPr lang="en-US" dirty="0" smtClean="0"/>
                        <a:t>Risk Assessment</a:t>
                      </a:r>
                      <a:r>
                        <a:rPr lang="en-US" baseline="0" dirty="0" smtClean="0"/>
                        <a:t> </a:t>
                      </a:r>
                      <a:r>
                        <a:rPr lang="en-US" dirty="0" smtClean="0"/>
                        <a:t>B</a:t>
                      </a:r>
                      <a:endParaRPr lang="en-US" dirty="0"/>
                    </a:p>
                  </a:txBody>
                  <a:tcPr anchor="ctr"/>
                </a:tc>
                <a:tc>
                  <a:txBody>
                    <a:bodyPr/>
                    <a:lstStyle/>
                    <a:p>
                      <a:pPr algn="ctr"/>
                      <a:r>
                        <a:rPr lang="en-US" dirty="0" smtClean="0"/>
                        <a:t>Mark Wiesner</a:t>
                      </a:r>
                      <a:endParaRPr lang="en-US" dirty="0"/>
                    </a:p>
                  </a:txBody>
                  <a:tcPr anchor="ctr"/>
                </a:tc>
              </a:tr>
              <a:tr h="370840">
                <a:tc>
                  <a:txBody>
                    <a:bodyPr/>
                    <a:lstStyle/>
                    <a:p>
                      <a:pPr algn="ctr"/>
                      <a:r>
                        <a:rPr lang="en-US" dirty="0" smtClean="0"/>
                        <a:t>Risk Management A</a:t>
                      </a:r>
                      <a:endParaRPr lang="en-US" dirty="0"/>
                    </a:p>
                  </a:txBody>
                  <a:tcPr anchor="ctr"/>
                </a:tc>
                <a:tc>
                  <a:txBody>
                    <a:bodyPr/>
                    <a:lstStyle/>
                    <a:p>
                      <a:pPr algn="ctr"/>
                      <a:r>
                        <a:rPr lang="en-US" dirty="0" smtClean="0"/>
                        <a:t>Larry Gibbs</a:t>
                      </a:r>
                      <a:endParaRPr lang="en-US" dirty="0"/>
                    </a:p>
                  </a:txBody>
                  <a:tcPr anchor="ctr"/>
                </a:tc>
                <a:tc>
                  <a:txBody>
                    <a:bodyPr/>
                    <a:lstStyle/>
                    <a:p>
                      <a:pPr algn="ctr"/>
                      <a:r>
                        <a:rPr lang="en-US" dirty="0" smtClean="0"/>
                        <a:t>Risk Management B</a:t>
                      </a:r>
                      <a:endParaRPr lang="en-US" dirty="0"/>
                    </a:p>
                  </a:txBody>
                  <a:tcPr anchor="ctr"/>
                </a:tc>
                <a:tc>
                  <a:txBody>
                    <a:bodyPr/>
                    <a:lstStyle/>
                    <a:p>
                      <a:pPr algn="ctr"/>
                      <a:r>
                        <a:rPr lang="en-US" dirty="0" smtClean="0"/>
                        <a:t>Tom van Teunenbroek</a:t>
                      </a:r>
                      <a:endParaRPr lang="en-US" dirty="0"/>
                    </a:p>
                  </a:txBody>
                  <a:tcPr anchor="ctr"/>
                </a:tc>
              </a:tr>
            </a:tbl>
          </a:graphicData>
        </a:graphic>
      </p:graphicFrame>
      <p:grpSp>
        <p:nvGrpSpPr>
          <p:cNvPr id="10" name="Group 16"/>
          <p:cNvGrpSpPr/>
          <p:nvPr/>
        </p:nvGrpSpPr>
        <p:grpSpPr>
          <a:xfrm>
            <a:off x="228600" y="2743200"/>
            <a:ext cx="4724400" cy="3645932"/>
            <a:chOff x="228600" y="2743200"/>
            <a:chExt cx="4724400" cy="3645932"/>
          </a:xfrm>
        </p:grpSpPr>
        <p:sp>
          <p:nvSpPr>
            <p:cNvPr id="4" name="Oval 17"/>
            <p:cNvSpPr/>
            <p:nvPr/>
          </p:nvSpPr>
          <p:spPr>
            <a:xfrm>
              <a:off x="228600" y="2743200"/>
              <a:ext cx="2362200" cy="2468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8"/>
            <p:cNvGrpSpPr/>
            <p:nvPr/>
          </p:nvGrpSpPr>
          <p:grpSpPr>
            <a:xfrm>
              <a:off x="228600" y="5257800"/>
              <a:ext cx="4724400" cy="1131332"/>
              <a:chOff x="2133600" y="4788932"/>
              <a:chExt cx="4724400" cy="1131332"/>
            </a:xfrm>
          </p:grpSpPr>
          <p:cxnSp>
            <p:nvCxnSpPr>
              <p:cNvPr id="7" name="Straight Arrow Connector 19"/>
              <p:cNvCxnSpPr/>
              <p:nvPr/>
            </p:nvCxnSpPr>
            <p:spPr>
              <a:xfrm flipH="1" flipV="1">
                <a:off x="3505200" y="4788932"/>
                <a:ext cx="45720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20"/>
              <p:cNvSpPr txBox="1"/>
              <p:nvPr/>
            </p:nvSpPr>
            <p:spPr>
              <a:xfrm>
                <a:off x="2133600" y="5550932"/>
                <a:ext cx="4724400" cy="369332"/>
              </a:xfrm>
              <a:prstGeom prst="rect">
                <a:avLst/>
              </a:prstGeom>
              <a:noFill/>
            </p:spPr>
            <p:txBody>
              <a:bodyPr wrap="square" rtlCol="0">
                <a:spAutoFit/>
              </a:bodyPr>
              <a:lstStyle/>
              <a:p>
                <a:r>
                  <a:rPr lang="en-US" dirty="0" smtClean="0">
                    <a:solidFill>
                      <a:schemeClr val="bg2">
                        <a:lumMod val="50000"/>
                      </a:schemeClr>
                    </a:solidFill>
                  </a:rPr>
                  <a:t>These teams will compete against each other</a:t>
                </a:r>
                <a:endParaRPr lang="en-US" dirty="0">
                  <a:solidFill>
                    <a:schemeClr val="bg2">
                      <a:lumMod val="50000"/>
                    </a:schemeClr>
                  </a:solidFill>
                </a:endParaRPr>
              </a:p>
            </p:txBody>
          </p:sp>
        </p:grpSp>
      </p:grpSp>
      <p:grpSp>
        <p:nvGrpSpPr>
          <p:cNvPr id="11" name="Group 26"/>
          <p:cNvGrpSpPr/>
          <p:nvPr/>
        </p:nvGrpSpPr>
        <p:grpSpPr>
          <a:xfrm>
            <a:off x="4267200" y="2743200"/>
            <a:ext cx="4419600" cy="3200400"/>
            <a:chOff x="228600" y="2743200"/>
            <a:chExt cx="4419600" cy="3200400"/>
          </a:xfrm>
        </p:grpSpPr>
        <p:sp>
          <p:nvSpPr>
            <p:cNvPr id="12" name="Oval 27"/>
            <p:cNvSpPr/>
            <p:nvPr/>
          </p:nvSpPr>
          <p:spPr>
            <a:xfrm>
              <a:off x="228600" y="2743200"/>
              <a:ext cx="2362200" cy="2468880"/>
            </a:xfrm>
            <a:prstGeom prst="ellipse">
              <a:avLst/>
            </a:prstGeom>
            <a:no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3" name="Group 28"/>
            <p:cNvGrpSpPr/>
            <p:nvPr/>
          </p:nvGrpSpPr>
          <p:grpSpPr>
            <a:xfrm>
              <a:off x="259080" y="5204936"/>
              <a:ext cx="4389120" cy="738664"/>
              <a:chOff x="2164080" y="4736068"/>
              <a:chExt cx="4389120" cy="738664"/>
            </a:xfrm>
          </p:grpSpPr>
          <p:cxnSp>
            <p:nvCxnSpPr>
              <p:cNvPr id="14" name="Straight Arrow Connector 29"/>
              <p:cNvCxnSpPr/>
              <p:nvPr/>
            </p:nvCxnSpPr>
            <p:spPr>
              <a:xfrm flipH="1" flipV="1">
                <a:off x="3627120" y="4736068"/>
                <a:ext cx="2286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TextBox 30"/>
              <p:cNvSpPr txBox="1"/>
              <p:nvPr/>
            </p:nvSpPr>
            <p:spPr>
              <a:xfrm>
                <a:off x="2164080" y="5105400"/>
                <a:ext cx="4389120" cy="369332"/>
              </a:xfrm>
              <a:prstGeom prst="rect">
                <a:avLst/>
              </a:prstGeom>
              <a:noFill/>
            </p:spPr>
            <p:txBody>
              <a:bodyPr wrap="square" rtlCol="0">
                <a:spAutoFit/>
              </a:bodyPr>
              <a:lstStyle/>
              <a:p>
                <a:r>
                  <a:rPr lang="en-US" dirty="0" smtClean="0">
                    <a:solidFill>
                      <a:schemeClr val="accent4">
                        <a:lumMod val="75000"/>
                      </a:schemeClr>
                    </a:solidFill>
                  </a:rPr>
                  <a:t>These teams will compete against each other</a:t>
                </a:r>
                <a:endParaRPr lang="en-US" dirty="0">
                  <a:solidFill>
                    <a:schemeClr val="accent4">
                      <a:lumMod val="75000"/>
                    </a:schemeClr>
                  </a:solidFill>
                </a:endParaRPr>
              </a:p>
            </p:txBody>
          </p:sp>
        </p:grpSp>
      </p:grpSp>
    </p:spTree>
    <p:extLst>
      <p:ext uri="{BB962C8B-B14F-4D97-AF65-F5344CB8AC3E}">
        <p14:creationId xmlns:p14="http://schemas.microsoft.com/office/powerpoint/2010/main" val="22550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Play</a:t>
            </a:r>
            <a:endParaRPr lang="en-US" dirty="0"/>
          </a:p>
        </p:txBody>
      </p:sp>
      <p:sp>
        <p:nvSpPr>
          <p:cNvPr id="7" name="Content Placeholder 6"/>
          <p:cNvSpPr>
            <a:spLocks noGrp="1"/>
          </p:cNvSpPr>
          <p:nvPr>
            <p:ph idx="1"/>
          </p:nvPr>
        </p:nvSpPr>
        <p:spPr>
          <a:xfrm>
            <a:off x="457200" y="1295400"/>
            <a:ext cx="8229600" cy="5410200"/>
          </a:xfrm>
        </p:spPr>
        <p:txBody>
          <a:bodyPr>
            <a:noAutofit/>
          </a:bodyPr>
          <a:lstStyle/>
          <a:p>
            <a:r>
              <a:rPr lang="en-US" dirty="0" smtClean="0"/>
              <a:t>Collect as many points as possible by answering questions on the scorecard.</a:t>
            </a:r>
          </a:p>
          <a:p>
            <a:r>
              <a:rPr lang="en-US" dirty="0" smtClean="0"/>
              <a:t>1 question = 1 point</a:t>
            </a:r>
          </a:p>
          <a:p>
            <a:r>
              <a:rPr lang="en-US" dirty="0" smtClean="0"/>
              <a:t>All teams will have the same set of questions in four categories:</a:t>
            </a:r>
          </a:p>
          <a:p>
            <a:pPr lvl="1"/>
            <a:r>
              <a:rPr lang="en-US" dirty="0" smtClean="0"/>
              <a:t>Occupational workplace limit</a:t>
            </a:r>
          </a:p>
          <a:p>
            <a:pPr lvl="1"/>
            <a:r>
              <a:rPr lang="en-US" dirty="0" smtClean="0"/>
              <a:t>Consumer product concentration limit</a:t>
            </a:r>
          </a:p>
          <a:p>
            <a:pPr lvl="1"/>
            <a:r>
              <a:rPr lang="en-US" dirty="0" smtClean="0"/>
              <a:t>Environmental exposure limit for freshwater</a:t>
            </a:r>
          </a:p>
          <a:p>
            <a:pPr lvl="1"/>
            <a:r>
              <a:rPr lang="en-US" dirty="0" smtClean="0"/>
              <a:t>Ambient air quality exposure limit</a:t>
            </a:r>
          </a:p>
          <a:p>
            <a:r>
              <a:rPr lang="en-US" b="1" dirty="0" smtClean="0">
                <a:solidFill>
                  <a:schemeClr val="tx2"/>
                </a:solidFill>
              </a:rPr>
              <a:t>Prioritizing questions is a must!</a:t>
            </a:r>
          </a:p>
        </p:txBody>
      </p:sp>
    </p:spTree>
    <p:extLst>
      <p:ext uri="{BB962C8B-B14F-4D97-AF65-F5344CB8AC3E}">
        <p14:creationId xmlns:p14="http://schemas.microsoft.com/office/powerpoint/2010/main" val="345049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TotalTime>
  <Words>1297</Words>
  <Application>Microsoft Office PowerPoint</Application>
  <PresentationFormat>On-screen Show (4:3)</PresentationFormat>
  <Paragraphs>270</Paragraphs>
  <Slides>23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NanoEHS Scrimmage</vt:lpstr>
      <vt:lpstr>What Are We Doing?</vt:lpstr>
      <vt:lpstr>NanoEHS Scrimmage Scenario</vt:lpstr>
      <vt:lpstr>A Note on Recommended Limits</vt:lpstr>
      <vt:lpstr>Disclaimer</vt:lpstr>
      <vt:lpstr>The Basics</vt:lpstr>
      <vt:lpstr>Teams</vt:lpstr>
      <vt:lpstr>Teams</vt:lpstr>
      <vt:lpstr>To Play</vt:lpstr>
      <vt:lpstr>Speed Consulting</vt:lpstr>
      <vt:lpstr>Scorecard</vt:lpstr>
      <vt:lpstr>Evolving Priorities</vt:lpstr>
      <vt:lpstr>A Note on Questions</vt:lpstr>
      <vt:lpstr>PowerPoint Presentation</vt:lpstr>
      <vt:lpstr>PowerPoint Presentation</vt:lpstr>
      <vt:lpstr>PowerPoint Presentation</vt:lpstr>
      <vt:lpstr>PowerPoint Presentation</vt:lpstr>
      <vt:lpstr>PowerPoint Presentation</vt:lpstr>
      <vt:lpstr>PowerPoint Presentation</vt:lpstr>
      <vt:lpstr>Why Are We Doing It?</vt:lpstr>
      <vt:lpstr>What Do We Hope to Achieve?</vt:lpstr>
      <vt:lpstr>Schedule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NanoScrimmage Activity</dc:title>
  <dc:creator>Stacey Standridge</dc:creator>
  <cp:lastModifiedBy>Stella Stoycheva</cp:lastModifiedBy>
  <cp:revision>146</cp:revision>
  <dcterms:created xsi:type="dcterms:W3CDTF">2014-12-19T13:33:12Z</dcterms:created>
  <dcterms:modified xsi:type="dcterms:W3CDTF">2015-03-04T19:46:14Z</dcterms:modified>
</cp:coreProperties>
</file>